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58" r:id="rId2"/>
    <p:sldId id="605" r:id="rId3"/>
    <p:sldId id="644" r:id="rId4"/>
    <p:sldId id="640" r:id="rId5"/>
    <p:sldId id="654" r:id="rId6"/>
    <p:sldId id="667" r:id="rId7"/>
    <p:sldId id="624" r:id="rId8"/>
    <p:sldId id="649" r:id="rId9"/>
    <p:sldId id="642" r:id="rId10"/>
    <p:sldId id="655" r:id="rId11"/>
    <p:sldId id="631" r:id="rId12"/>
    <p:sldId id="656" r:id="rId13"/>
    <p:sldId id="669" r:id="rId14"/>
    <p:sldId id="668" r:id="rId15"/>
    <p:sldId id="660" r:id="rId16"/>
    <p:sldId id="620" r:id="rId17"/>
    <p:sldId id="618" r:id="rId18"/>
    <p:sldId id="643" r:id="rId19"/>
    <p:sldId id="657" r:id="rId20"/>
    <p:sldId id="621" r:id="rId21"/>
    <p:sldId id="614" r:id="rId22"/>
    <p:sldId id="658" r:id="rId23"/>
    <p:sldId id="659" r:id="rId24"/>
    <p:sldId id="650" r:id="rId25"/>
    <p:sldId id="639" r:id="rId26"/>
    <p:sldId id="661" r:id="rId27"/>
    <p:sldId id="630" r:id="rId28"/>
    <p:sldId id="662" r:id="rId29"/>
    <p:sldId id="663" r:id="rId30"/>
    <p:sldId id="664" r:id="rId31"/>
    <p:sldId id="628" r:id="rId32"/>
    <p:sldId id="665" r:id="rId33"/>
    <p:sldId id="647" r:id="rId34"/>
    <p:sldId id="666" r:id="rId35"/>
    <p:sldId id="25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, Traning (SDT)" initials="UT(" lastIdx="1" clrIdx="0">
    <p:extLst>
      <p:ext uri="{19B8F6BF-5375-455C-9EA6-DF929625EA0E}">
        <p15:presenceInfo xmlns:p15="http://schemas.microsoft.com/office/powerpoint/2012/main" userId="S::user.traning1@sony.com::a2b9f202-e2c1-4997-9e88-d678001ff854" providerId="AD"/>
      </p:ext>
    </p:extLst>
  </p:cmAuthor>
  <p:cmAuthor id="2" name="Sirada Yimsawat" initials="SY" lastIdx="7" clrIdx="1">
    <p:extLst>
      <p:ext uri="{19B8F6BF-5375-455C-9EA6-DF929625EA0E}">
        <p15:presenceInfo xmlns:p15="http://schemas.microsoft.com/office/powerpoint/2012/main" userId="62564ae9614877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5CF"/>
    <a:srgbClr val="E61A85"/>
    <a:srgbClr val="003366"/>
    <a:srgbClr val="FF8181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660"/>
  </p:normalViewPr>
  <p:slideViewPr>
    <p:cSldViewPr snapToGrid="0">
      <p:cViewPr varScale="1">
        <p:scale>
          <a:sx n="67" d="100"/>
          <a:sy n="67" d="100"/>
        </p:scale>
        <p:origin x="7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834E6-341F-4C5F-BCD0-95F7B2ABA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64391-AD3D-43E9-B095-53D078FBC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1BF8A-DC7F-4546-986A-42360DEB8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7D8F-FF65-4D32-B2EF-086CB67797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D8F47-B696-4FEE-AA5E-7500F7F4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473C1-5CF7-4637-8F61-26B70209B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49F3-E076-451C-A731-629E81320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12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50B6C-BCCD-4F1E-9C4E-7E61C8C7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9C0CC-CC29-46D0-A59D-22A6E7F2C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7D6D0-1994-4325-87FE-AE0BD6AF9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7D8F-FF65-4D32-B2EF-086CB67797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E0C82-5480-40BB-9B46-38B4232C0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20E25-789C-40F4-9602-063A6BBEE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49F3-E076-451C-A731-629E81320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90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8BF24-77B1-4DA7-8FBB-ABFE0396D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227D4-7EE4-45E2-8613-F33EC70EF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00292-96AB-4C1D-9B67-5B1AB2A7C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7D8F-FF65-4D32-B2EF-086CB67797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DAE91-1327-4445-B3A5-8E6D0909E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7F1BA-DB63-4FD8-95D2-D411FF547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49F3-E076-451C-A731-629E81320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30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Page_Blue">
    <p:bg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354" y="301555"/>
            <a:ext cx="1917367" cy="361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図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7217" y="6424712"/>
            <a:ext cx="1726900" cy="43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577751" y="5664181"/>
            <a:ext cx="11040732" cy="35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25" tIns="54413" rIns="108825" bIns="54413" anchor="ctr">
            <a:spAutoFit/>
          </a:bodyPr>
          <a:lstStyle>
            <a:lvl1pPr>
              <a:defRPr kumimoji="1" sz="2100">
                <a:solidFill>
                  <a:schemeClr val="tx1"/>
                </a:solidFill>
                <a:latin typeface="Arial" pitchFamily="34" charset="0"/>
                <a:ea typeface="SST Japanese Pro Regular"/>
                <a:cs typeface="SST Japanese Pro Regular"/>
              </a:defRPr>
            </a:lvl1pPr>
            <a:lvl2pPr marL="742950" indent="-285750">
              <a:defRPr kumimoji="1" sz="2100">
                <a:solidFill>
                  <a:schemeClr val="tx1"/>
                </a:solidFill>
                <a:latin typeface="Arial" pitchFamily="34" charset="0"/>
                <a:ea typeface="SST Japanese Pro Regular"/>
                <a:cs typeface="SST Japanese Pro Regular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Arial" pitchFamily="34" charset="0"/>
                <a:ea typeface="SST Japanese Pro Regular"/>
                <a:cs typeface="SST Japanese Pro Regular"/>
              </a:defRPr>
            </a:lvl3pPr>
            <a:lvl4pPr marL="1600200" indent="-228600">
              <a:defRPr kumimoji="1" sz="2100">
                <a:solidFill>
                  <a:schemeClr val="tx1"/>
                </a:solidFill>
                <a:latin typeface="Arial" pitchFamily="34" charset="0"/>
                <a:ea typeface="SST Japanese Pro Regular"/>
                <a:cs typeface="SST Japanese Pro Regular"/>
              </a:defRPr>
            </a:lvl4pPr>
            <a:lvl5pPr marL="2057400" indent="-228600">
              <a:defRPr kumimoji="1" sz="2100">
                <a:solidFill>
                  <a:schemeClr val="tx1"/>
                </a:solidFill>
                <a:latin typeface="Arial" pitchFamily="34" charset="0"/>
                <a:ea typeface="SST Japanese Pro Regular"/>
                <a:cs typeface="SST Japanese Pro Regular"/>
              </a:defRPr>
            </a:lvl5pPr>
            <a:lvl6pPr marL="2514600" indent="-228600" defTabSz="108902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itchFamily="34" charset="0"/>
                <a:ea typeface="SST Japanese Pro Regular"/>
                <a:cs typeface="SST Japanese Pro Regular"/>
              </a:defRPr>
            </a:lvl6pPr>
            <a:lvl7pPr marL="2971800" indent="-228600" defTabSz="108902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itchFamily="34" charset="0"/>
                <a:ea typeface="SST Japanese Pro Regular"/>
                <a:cs typeface="SST Japanese Pro Regular"/>
              </a:defRPr>
            </a:lvl7pPr>
            <a:lvl8pPr marL="3429000" indent="-228600" defTabSz="108902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itchFamily="34" charset="0"/>
                <a:ea typeface="SST Japanese Pro Regular"/>
                <a:cs typeface="SST Japanese Pro Regular"/>
              </a:defRPr>
            </a:lvl8pPr>
            <a:lvl9pPr marL="3886200" indent="-228600" defTabSz="108902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Arial" pitchFamily="34" charset="0"/>
                <a:ea typeface="SST Japanese Pro Regular"/>
                <a:cs typeface="SST Japanese Pro Regular"/>
              </a:defRPr>
            </a:lvl9pPr>
          </a:lstStyle>
          <a:p>
            <a:pPr algn="ctr">
              <a:defRPr/>
            </a:pPr>
            <a:r>
              <a:rPr lang="en-US" altLang="ja-JP" sz="1600" dirty="0">
                <a:solidFill>
                  <a:schemeClr val="bg1"/>
                </a:solidFill>
                <a:cs typeface="Arial" pitchFamily="34" charset="0"/>
              </a:rPr>
              <a:t>Production Engineer Division  /  Industrial Engineer Department</a:t>
            </a:r>
            <a:endParaRPr lang="ja-JP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45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5"/>
          <p:cNvSpPr/>
          <p:nvPr userDrawn="1"/>
        </p:nvSpPr>
        <p:spPr>
          <a:xfrm>
            <a:off x="0" y="6426301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825" tIns="54413" rIns="108825" bIns="54413" anchor="ctr"/>
          <a:lstStyle/>
          <a:p>
            <a:pPr algn="ctr" defTabSz="1296409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067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3" name="図 3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77" y="6518355"/>
            <a:ext cx="1398873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線コネクタ 13"/>
          <p:cNvCxnSpPr/>
          <p:nvPr userDrawn="1"/>
        </p:nvCxnSpPr>
        <p:spPr>
          <a:xfrm>
            <a:off x="2105719" y="6534224"/>
            <a:ext cx="0" cy="215851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3"/>
          <p:cNvSpPr txBox="1">
            <a:spLocks/>
          </p:cNvSpPr>
          <p:nvPr userDrawn="1"/>
        </p:nvSpPr>
        <p:spPr>
          <a:xfrm>
            <a:off x="3352219" y="6478675"/>
            <a:ext cx="6822948" cy="32377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200" dirty="0">
                <a:solidFill>
                  <a:schemeClr val="bg1"/>
                </a:solidFill>
                <a:ea typeface="メイリオ" pitchFamily="50" charset="-128"/>
                <a:cs typeface="Arial" pitchFamily="34" charset="0"/>
              </a:rPr>
              <a:t>Industrial Engineer Division / Industrial Engineer Department      Copyright</a:t>
            </a:r>
          </a:p>
        </p:txBody>
      </p:sp>
      <p:sp>
        <p:nvSpPr>
          <p:cNvPr id="6" name="日付プレースホルダー 2"/>
          <p:cNvSpPr txBox="1">
            <a:spLocks/>
          </p:cNvSpPr>
          <p:nvPr userDrawn="1"/>
        </p:nvSpPr>
        <p:spPr>
          <a:xfrm>
            <a:off x="2448559" y="6534224"/>
            <a:ext cx="1007359" cy="2158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200" dirty="0">
                <a:solidFill>
                  <a:schemeClr val="bg1"/>
                </a:solidFill>
                <a:cs typeface="Arial" pitchFamily="34" charset="0"/>
              </a:rPr>
              <a:t>07.11.2022</a:t>
            </a:r>
          </a:p>
        </p:txBody>
      </p:sp>
      <p:sp>
        <p:nvSpPr>
          <p:cNvPr id="7" name="スライド番号プレースホルダー 4"/>
          <p:cNvSpPr txBox="1">
            <a:spLocks/>
          </p:cNvSpPr>
          <p:nvPr userDrawn="1"/>
        </p:nvSpPr>
        <p:spPr>
          <a:xfrm>
            <a:off x="1199942" y="6518356"/>
            <a:ext cx="808427" cy="23172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4FC301AC-8541-4F75-9820-FFA14774FD2B}" type="slidenum">
              <a:rPr lang="ja-JP" altLang="en-US" sz="1200" smtClean="0">
                <a:cs typeface="Arial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ja-JP" altLang="en-US" sz="1200" dirty="0">
              <a:cs typeface="Arial" pitchFamily="34" charset="0"/>
            </a:endParaRPr>
          </a:p>
        </p:txBody>
      </p:sp>
      <p:pic>
        <p:nvPicPr>
          <p:cNvPr id="8" name="図 2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7217" y="6424712"/>
            <a:ext cx="1726900" cy="43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248180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D2B56-1C84-4D2F-B755-D087901F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7D30-5324-44DA-A0A4-A10650344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7B1FE-4E3D-4DEF-973E-610B4C0B2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7D8F-FF65-4D32-B2EF-086CB67797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78384-FEB7-4CD7-AE96-17ED1ABA8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7637D-B672-4A56-9495-8E3141D68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49F3-E076-451C-A731-629E81320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44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C3AC2-FB6E-4A49-BC06-6C9F71CFE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2CD1A-65C6-4B0B-ACBA-78BAF4858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1A14B-5321-45DC-947C-ACA35E0F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7D8F-FF65-4D32-B2EF-086CB67797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33953-B939-499E-9D59-6ACF0ED98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D71E9-ECDA-4E51-BF63-E119D613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49F3-E076-451C-A731-629E81320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5508-B4C7-4F6E-9C00-6962AA67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FEE93-CE12-4CF6-A533-48C4DD0BDA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99F8A-E66F-480D-B0B9-C3B93DE07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4303E-615E-438D-8408-52176FB7D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7D8F-FF65-4D32-B2EF-086CB67797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8DD8CF-62C0-4F4F-B27E-C6024739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C05BE-C5C2-4AA9-AF5C-2D272E950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49F3-E076-451C-A731-629E81320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64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6EAD9-1835-4F77-9BFD-B5F7849AC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92387-A377-4163-A729-A4E906EF3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7992B-FF83-4986-85CD-C4D6D1AC7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C136D-ED56-4439-A78E-DD3F2425D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CD6269-DE18-4278-A429-8873D62ED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537296-45A6-442A-85B1-31D13174E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7D8F-FF65-4D32-B2EF-086CB67797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B514D1-8912-40DB-A567-B41CB1F1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6ED2C3-C389-4063-8A55-828F52495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49F3-E076-451C-A731-629E81320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6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B630-428D-473A-B697-8C4E488B1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EFA95-6772-4F9D-B2CE-7C03FA46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7D8F-FF65-4D32-B2EF-086CB67797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32AFE2-D643-4C76-A3F2-7BA4D990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E3929-B4A5-41CA-A4A3-8D2905C93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49F3-E076-451C-A731-629E81320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15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5BCBD8-EFCD-435A-9636-2CB24021D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7D8F-FF65-4D32-B2EF-086CB67797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261C3F-350B-4DD6-98D5-A6A8152E3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33DB5-F570-4CAC-9BF1-CA3EA36FF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49F3-E076-451C-A731-629E81320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99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D65E-0512-4636-9913-826E47200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1D506-BE23-4BFB-9C98-F19BF5908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AFB9F-EB3D-4BA0-B8C0-33E414CE1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D7128-9B57-40C2-ABCC-E56B5152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7D8F-FF65-4D32-B2EF-086CB67797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027745-5D2C-479B-9E70-F8DF3C78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4D404-E62E-406E-87E7-5B5899F0A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49F3-E076-451C-A731-629E81320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92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6D77-74AD-4510-AC8F-2E32B34D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768B6A-73ED-4417-89D8-7443D728BB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00048-761B-4C72-A248-F72AD944A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B721C-4FCF-4A67-9DDF-D253C040C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C7D8F-FF65-4D32-B2EF-086CB67797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468079-B757-428A-BA29-7A2F4F590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6A0191-07F4-4A24-8E62-A0076DC4C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49F3-E076-451C-A731-629E81320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3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6AB5B-782E-42B6-919A-72E32BF92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898E0-F18B-41B3-8996-0E9953AD7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009E4-740C-4B24-A7BF-70D77EC34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C7D8F-FF65-4D32-B2EF-086CB67797C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301B3-D608-4A2F-89C5-BD70E4FB4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55C75-1DAD-4A40-9FC3-0F6079BD3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249F3-E076-451C-A731-629E81320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38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5.png"/><Relationship Id="rId7" Type="http://schemas.openxmlformats.org/officeDocument/2006/relationships/image" Target="../media/image8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736598" y="2087607"/>
            <a:ext cx="8718801" cy="268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7200" b="1" dirty="0">
                <a:solidFill>
                  <a:schemeClr val="bg1"/>
                </a:solidFill>
                <a:latin typeface="Meiryo" panose="020B0400000000000000" pitchFamily="34" charset="-128"/>
                <a:ea typeface="Meiryo" panose="020B0400000000000000" pitchFamily="34" charset="-128"/>
                <a:cs typeface="SST Thai" pitchFamily="34" charset="-34"/>
              </a:rPr>
              <a:t>Image Sensor</a:t>
            </a:r>
          </a:p>
          <a:p>
            <a:pPr algn="ctr">
              <a:spcAft>
                <a:spcPts val="800"/>
              </a:spcAft>
            </a:pPr>
            <a:r>
              <a:rPr lang="en-US" sz="2800" b="1" dirty="0">
                <a:solidFill>
                  <a:schemeClr val="bg1"/>
                </a:solidFill>
                <a:latin typeface="Meiryo" panose="020B0400000000000000" pitchFamily="34" charset="-128"/>
                <a:ea typeface="Meiryo" panose="020B0400000000000000" pitchFamily="34" charset="-128"/>
                <a:cs typeface="SST Thai" pitchFamily="34" charset="-34"/>
              </a:rPr>
              <a:t>(SG Mount, SGDG)</a:t>
            </a:r>
          </a:p>
          <a:p>
            <a:pPr algn="ctr">
              <a:spcAft>
                <a:spcPts val="800"/>
              </a:spcAft>
            </a:pPr>
            <a:r>
              <a:rPr lang="en-US" sz="2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Standard time and Improvement</a:t>
            </a:r>
          </a:p>
          <a:p>
            <a:pPr algn="ctr">
              <a:spcAft>
                <a:spcPts val="800"/>
              </a:spcAft>
            </a:pPr>
            <a:endParaRPr lang="en-US" sz="2800" b="1" dirty="0">
              <a:solidFill>
                <a:schemeClr val="bg1"/>
              </a:solidFill>
              <a:latin typeface="Meiryo" panose="020B0400000000000000" pitchFamily="34" charset="-128"/>
              <a:ea typeface="Meiryo" panose="020B0400000000000000" pitchFamily="34" charset="-128"/>
              <a:cs typeface="SST Thai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F39FD-2FD6-45F9-9FA9-FDDE890DA0D0}"/>
              </a:ext>
            </a:extLst>
          </p:cNvPr>
          <p:cNvSpPr txBox="1"/>
          <p:nvPr/>
        </p:nvSpPr>
        <p:spPr>
          <a:xfrm>
            <a:off x="2076309" y="1619250"/>
            <a:ext cx="8039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________________________ ,, ________________________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20DD-89E0-4F2A-BC8A-7CEACE52F7CF}"/>
              </a:ext>
            </a:extLst>
          </p:cNvPr>
          <p:cNvSpPr txBox="1"/>
          <p:nvPr/>
        </p:nvSpPr>
        <p:spPr>
          <a:xfrm>
            <a:off x="2076309" y="4192309"/>
            <a:ext cx="8039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________________________ ,, ________________________ </a:t>
            </a:r>
          </a:p>
        </p:txBody>
      </p:sp>
    </p:spTree>
    <p:extLst>
      <p:ext uri="{BB962C8B-B14F-4D97-AF65-F5344CB8AC3E}">
        <p14:creationId xmlns:p14="http://schemas.microsoft.com/office/powerpoint/2010/main" val="380127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3D0AF36-72EF-4536-BD87-83760DF152B8}"/>
              </a:ext>
            </a:extLst>
          </p:cNvPr>
          <p:cNvSpPr/>
          <p:nvPr/>
        </p:nvSpPr>
        <p:spPr>
          <a:xfrm>
            <a:off x="-1525" y="1352631"/>
            <a:ext cx="6688163" cy="29718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8A2C84-2550-4E4F-8995-33559343D46F}"/>
              </a:ext>
            </a:extLst>
          </p:cNvPr>
          <p:cNvSpPr/>
          <p:nvPr/>
        </p:nvSpPr>
        <p:spPr>
          <a:xfrm>
            <a:off x="3049" y="4095670"/>
            <a:ext cx="6656832" cy="23324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995559-AEC7-4EA2-8998-F9BE9847CFB4}"/>
              </a:ext>
            </a:extLst>
          </p:cNvPr>
          <p:cNvSpPr/>
          <p:nvPr/>
        </p:nvSpPr>
        <p:spPr>
          <a:xfrm>
            <a:off x="6656832" y="457199"/>
            <a:ext cx="5535168" cy="59708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197107-8F6F-4FCF-B469-065B5F206798}"/>
              </a:ext>
            </a:extLst>
          </p:cNvPr>
          <p:cNvSpPr/>
          <p:nvPr/>
        </p:nvSpPr>
        <p:spPr>
          <a:xfrm>
            <a:off x="-2" y="-1"/>
            <a:ext cx="12192002" cy="4572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REPORT of PREPARE SG Mount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E20E9F-C8BB-4E5B-9475-484391E65ADA}"/>
              </a:ext>
            </a:extLst>
          </p:cNvPr>
          <p:cNvSpPr/>
          <p:nvPr/>
        </p:nvSpPr>
        <p:spPr>
          <a:xfrm>
            <a:off x="0" y="1325195"/>
            <a:ext cx="6656831" cy="341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500" b="1" u="sng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Flow process chart</a:t>
            </a:r>
            <a:r>
              <a:rPr lang="en-US" sz="1500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500" b="1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Direct time 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5AE7C6-0658-445A-BE21-15364A4B1534}"/>
              </a:ext>
            </a:extLst>
          </p:cNvPr>
          <p:cNvSpPr/>
          <p:nvPr/>
        </p:nvSpPr>
        <p:spPr>
          <a:xfrm>
            <a:off x="7875696" y="539716"/>
            <a:ext cx="3127248" cy="338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Pareto graph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92FCDE-356A-4FF8-9ACC-0A8BE3B5F7A1}"/>
              </a:ext>
            </a:extLst>
          </p:cNvPr>
          <p:cNvSpPr/>
          <p:nvPr/>
        </p:nvSpPr>
        <p:spPr>
          <a:xfrm>
            <a:off x="123045" y="4104592"/>
            <a:ext cx="1120137" cy="58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u="sng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6D827-D1C5-4F6C-9E7D-0476A4546850}"/>
              </a:ext>
            </a:extLst>
          </p:cNvPr>
          <p:cNvSpPr txBox="1"/>
          <p:nvPr/>
        </p:nvSpPr>
        <p:spPr>
          <a:xfrm>
            <a:off x="-18723" y="534965"/>
            <a:ext cx="68564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	From flow process chart, will get 5 symbols of process chart and </a:t>
            </a:r>
          </a:p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Pareto graph. So, operation activity has production </a:t>
            </a:r>
            <a:r>
              <a:rPr lang="en-US" sz="14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25.0%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,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non-production </a:t>
            </a:r>
          </a:p>
          <a:p>
            <a:r>
              <a:rPr lang="en-US" sz="1400" b="1" dirty="0">
                <a:ln w="3175">
                  <a:solidFill>
                    <a:schemeClr val="tx1"/>
                  </a:solidFill>
                </a:ln>
                <a:solidFill>
                  <a:srgbClr val="E0E509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75.0%</a:t>
            </a:r>
            <a:r>
              <a:rPr lang="en-US" sz="1400" b="1" dirty="0">
                <a:solidFill>
                  <a:srgbClr val="E0E509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and idle </a:t>
            </a:r>
            <a:r>
              <a:rPr lang="en-US" sz="1400" b="1" dirty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0%</a:t>
            </a:r>
            <a:endParaRPr lang="en-US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F0661DE-895F-46B4-BEA6-CAB3EEEE4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" t="416" r="307" b="660"/>
          <a:stretch/>
        </p:blipFill>
        <p:spPr>
          <a:xfrm>
            <a:off x="995565" y="1693852"/>
            <a:ext cx="4693982" cy="2332413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BDDD9F7-03AF-4A1A-BE79-DB1F25AA2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78" y="4211972"/>
            <a:ext cx="5064564" cy="2075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E36305-645F-420F-9297-CF3D90BAE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21" y="960560"/>
            <a:ext cx="5083541" cy="2683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5095A7-BD9F-4EBC-830C-551B6879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546" y="3691380"/>
            <a:ext cx="5083541" cy="259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84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3D0AF36-72EF-4536-BD87-83760DF152B8}"/>
              </a:ext>
            </a:extLst>
          </p:cNvPr>
          <p:cNvSpPr/>
          <p:nvPr/>
        </p:nvSpPr>
        <p:spPr>
          <a:xfrm>
            <a:off x="-1525" y="1352631"/>
            <a:ext cx="6688163" cy="29718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8A2C84-2550-4E4F-8995-33559343D46F}"/>
              </a:ext>
            </a:extLst>
          </p:cNvPr>
          <p:cNvSpPr/>
          <p:nvPr/>
        </p:nvSpPr>
        <p:spPr>
          <a:xfrm>
            <a:off x="3049" y="4095670"/>
            <a:ext cx="6656832" cy="23324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995559-AEC7-4EA2-8998-F9BE9847CFB4}"/>
              </a:ext>
            </a:extLst>
          </p:cNvPr>
          <p:cNvSpPr/>
          <p:nvPr/>
        </p:nvSpPr>
        <p:spPr>
          <a:xfrm>
            <a:off x="6656832" y="457199"/>
            <a:ext cx="5535168" cy="59708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197107-8F6F-4FCF-B469-065B5F206798}"/>
              </a:ext>
            </a:extLst>
          </p:cNvPr>
          <p:cNvSpPr/>
          <p:nvPr/>
        </p:nvSpPr>
        <p:spPr>
          <a:xfrm>
            <a:off x="-2" y="-1"/>
            <a:ext cx="12192002" cy="4572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REPORT of OPERATION SG Mount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E20E9F-C8BB-4E5B-9475-484391E65ADA}"/>
              </a:ext>
            </a:extLst>
          </p:cNvPr>
          <p:cNvSpPr/>
          <p:nvPr/>
        </p:nvSpPr>
        <p:spPr>
          <a:xfrm>
            <a:off x="0" y="1455775"/>
            <a:ext cx="6656831" cy="341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500" b="1" u="sng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Flow process chart</a:t>
            </a:r>
            <a:r>
              <a:rPr lang="en-US" sz="1500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500" b="1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Direct time 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5AE7C6-0658-445A-BE21-15364A4B1534}"/>
              </a:ext>
            </a:extLst>
          </p:cNvPr>
          <p:cNvSpPr/>
          <p:nvPr/>
        </p:nvSpPr>
        <p:spPr>
          <a:xfrm>
            <a:off x="7860792" y="1715281"/>
            <a:ext cx="3127248" cy="338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Pareto graph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92FCDE-356A-4FF8-9ACC-0A8BE3B5F7A1}"/>
              </a:ext>
            </a:extLst>
          </p:cNvPr>
          <p:cNvSpPr/>
          <p:nvPr/>
        </p:nvSpPr>
        <p:spPr>
          <a:xfrm>
            <a:off x="123045" y="4104592"/>
            <a:ext cx="1120137" cy="58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u="sng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6D827-D1C5-4F6C-9E7D-0476A4546850}"/>
              </a:ext>
            </a:extLst>
          </p:cNvPr>
          <p:cNvSpPr txBox="1"/>
          <p:nvPr/>
        </p:nvSpPr>
        <p:spPr>
          <a:xfrm>
            <a:off x="-18723" y="534965"/>
            <a:ext cx="68564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	From flow process chart, will get 5 symbols of process chart and </a:t>
            </a:r>
          </a:p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Pareto graph. So, operation activity has only production </a:t>
            </a:r>
            <a:r>
              <a:rPr lang="en-US" sz="1400" b="1" dirty="0">
                <a:ln w="3175">
                  <a:solidFill>
                    <a:sysClr val="windowText" lastClr="000000"/>
                  </a:solidFill>
                </a:ln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100% </a:t>
            </a:r>
            <a:r>
              <a:rPr 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and </a:t>
            </a:r>
          </a:p>
          <a:p>
            <a:r>
              <a:rPr 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Mount operation element is the most time to use in operation</a:t>
            </a:r>
          </a:p>
        </p:txBody>
      </p:sp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92488D0F-5BD1-4836-BA63-356E1329AC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07" r="256"/>
          <a:stretch/>
        </p:blipFill>
        <p:spPr>
          <a:xfrm>
            <a:off x="153483" y="1992019"/>
            <a:ext cx="6349864" cy="16171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B9E10C-287A-4323-814E-499DF41BBA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"/>
          <a:stretch/>
        </p:blipFill>
        <p:spPr>
          <a:xfrm>
            <a:off x="1243182" y="4213637"/>
            <a:ext cx="5105356" cy="20964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262174-D4B6-48F6-87B9-97070106A51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539" y="2225844"/>
            <a:ext cx="5134803" cy="276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5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3D0AF36-72EF-4536-BD87-83760DF152B8}"/>
              </a:ext>
            </a:extLst>
          </p:cNvPr>
          <p:cNvSpPr/>
          <p:nvPr/>
        </p:nvSpPr>
        <p:spPr>
          <a:xfrm>
            <a:off x="-1525" y="1352631"/>
            <a:ext cx="6688163" cy="29718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8A2C84-2550-4E4F-8995-33559343D46F}"/>
              </a:ext>
            </a:extLst>
          </p:cNvPr>
          <p:cNvSpPr/>
          <p:nvPr/>
        </p:nvSpPr>
        <p:spPr>
          <a:xfrm>
            <a:off x="3049" y="4095670"/>
            <a:ext cx="6656832" cy="23324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995559-AEC7-4EA2-8998-F9BE9847CFB4}"/>
              </a:ext>
            </a:extLst>
          </p:cNvPr>
          <p:cNvSpPr/>
          <p:nvPr/>
        </p:nvSpPr>
        <p:spPr>
          <a:xfrm>
            <a:off x="6656832" y="457199"/>
            <a:ext cx="5535168" cy="59708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197107-8F6F-4FCF-B469-065B5F206798}"/>
              </a:ext>
            </a:extLst>
          </p:cNvPr>
          <p:cNvSpPr/>
          <p:nvPr/>
        </p:nvSpPr>
        <p:spPr>
          <a:xfrm>
            <a:off x="-2" y="-1"/>
            <a:ext cx="12192002" cy="4572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REPORT of AFTER SG Mount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E20E9F-C8BB-4E5B-9475-484391E65ADA}"/>
              </a:ext>
            </a:extLst>
          </p:cNvPr>
          <p:cNvSpPr/>
          <p:nvPr/>
        </p:nvSpPr>
        <p:spPr>
          <a:xfrm>
            <a:off x="0" y="1325195"/>
            <a:ext cx="6656831" cy="341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500" b="1" u="sng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Flow process chart</a:t>
            </a:r>
            <a:r>
              <a:rPr lang="en-US" sz="1500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500" b="1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Direct time 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5AE7C6-0658-445A-BE21-15364A4B1534}"/>
              </a:ext>
            </a:extLst>
          </p:cNvPr>
          <p:cNvSpPr/>
          <p:nvPr/>
        </p:nvSpPr>
        <p:spPr>
          <a:xfrm>
            <a:off x="7875696" y="539716"/>
            <a:ext cx="3127248" cy="338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Pareto graph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92FCDE-356A-4FF8-9ACC-0A8BE3B5F7A1}"/>
              </a:ext>
            </a:extLst>
          </p:cNvPr>
          <p:cNvSpPr/>
          <p:nvPr/>
        </p:nvSpPr>
        <p:spPr>
          <a:xfrm>
            <a:off x="123045" y="4104592"/>
            <a:ext cx="1120137" cy="58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u="sng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6D827-D1C5-4F6C-9E7D-0476A4546850}"/>
              </a:ext>
            </a:extLst>
          </p:cNvPr>
          <p:cNvSpPr txBox="1"/>
          <p:nvPr/>
        </p:nvSpPr>
        <p:spPr>
          <a:xfrm>
            <a:off x="-18723" y="534965"/>
            <a:ext cx="68564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	From flow process chart, will get 5 symbols of process chart and </a:t>
            </a:r>
          </a:p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Pareto graph. So, operation activity has production </a:t>
            </a:r>
            <a:r>
              <a:rPr lang="en-US" sz="14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10.5%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,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non-production </a:t>
            </a:r>
          </a:p>
          <a:p>
            <a:r>
              <a:rPr lang="en-US" sz="1400" b="1" dirty="0">
                <a:ln w="3175">
                  <a:solidFill>
                    <a:schemeClr val="tx1"/>
                  </a:solidFill>
                </a:ln>
                <a:solidFill>
                  <a:srgbClr val="E0E509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89.5%</a:t>
            </a:r>
            <a:r>
              <a:rPr lang="en-US" sz="1400" b="1" dirty="0">
                <a:solidFill>
                  <a:srgbClr val="E0E509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and idle </a:t>
            </a:r>
            <a:r>
              <a:rPr lang="en-US" sz="1400" b="1" dirty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0%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127EB-5959-4287-8EEE-682DDAA6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793" y="918751"/>
            <a:ext cx="5127703" cy="2570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BA37C-CAA4-480A-B047-48F1D1B96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793" y="3531517"/>
            <a:ext cx="5127703" cy="2763433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0976656-C36F-4176-A707-A45D80C3A6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"/>
          <a:stretch/>
        </p:blipFill>
        <p:spPr>
          <a:xfrm>
            <a:off x="360916" y="1707457"/>
            <a:ext cx="5916277" cy="2309211"/>
          </a:xfrm>
          <a:prstGeom prst="rect">
            <a:avLst/>
          </a:prstGeom>
        </p:spPr>
      </p:pic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99832059-C5E6-4FF3-B2E5-52C77AD855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"/>
          <a:stretch/>
        </p:blipFill>
        <p:spPr>
          <a:xfrm>
            <a:off x="1363178" y="4210997"/>
            <a:ext cx="5120640" cy="211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EE16B44-E01B-4828-A68A-604D9F58FE56}"/>
              </a:ext>
            </a:extLst>
          </p:cNvPr>
          <p:cNvSpPr txBox="1"/>
          <p:nvPr/>
        </p:nvSpPr>
        <p:spPr>
          <a:xfrm rot="16200000">
            <a:off x="-3386834" y="2062958"/>
            <a:ext cx="72250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 </a:t>
            </a:r>
            <a:r>
              <a:rPr lang="en-US" sz="96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. . . . . . . .   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FC5A74-422D-4949-8712-064CC3927254}"/>
              </a:ext>
            </a:extLst>
          </p:cNvPr>
          <p:cNvSpPr txBox="1"/>
          <p:nvPr/>
        </p:nvSpPr>
        <p:spPr>
          <a:xfrm rot="16200000">
            <a:off x="7794643" y="2062957"/>
            <a:ext cx="72250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 </a:t>
            </a:r>
            <a:r>
              <a:rPr lang="en-US" sz="96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. . . . . . . .   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16" name="Graphic 15" descr="An organic shape">
            <a:extLst>
              <a:ext uri="{FF2B5EF4-FFF2-40B4-BE49-F238E27FC236}">
                <a16:creationId xmlns:a16="http://schemas.microsoft.com/office/drawing/2014/main" id="{5C6FA5C2-D008-4403-A0C7-265544B283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6" t="14315" r="12068" b="15540"/>
          <a:stretch/>
        </p:blipFill>
        <p:spPr>
          <a:xfrm>
            <a:off x="4099891" y="569135"/>
            <a:ext cx="3992218" cy="36863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DBDE0C-6198-4889-924B-37DD07D0ABA2}"/>
              </a:ext>
            </a:extLst>
          </p:cNvPr>
          <p:cNvSpPr txBox="1"/>
          <p:nvPr/>
        </p:nvSpPr>
        <p:spPr>
          <a:xfrm>
            <a:off x="4306710" y="2062858"/>
            <a:ext cx="33128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SG Dicing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(Change Blade)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EACD19-1786-4045-A8D9-975AE46175DB}"/>
              </a:ext>
            </a:extLst>
          </p:cNvPr>
          <p:cNvGrpSpPr/>
          <p:nvPr/>
        </p:nvGrpSpPr>
        <p:grpSpPr>
          <a:xfrm>
            <a:off x="2390252" y="4695354"/>
            <a:ext cx="7628393" cy="1347245"/>
            <a:chOff x="1981200" y="4745979"/>
            <a:chExt cx="7628393" cy="134724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C3D382-3265-4462-A6DB-34C615DE25F8}"/>
                </a:ext>
              </a:extLst>
            </p:cNvPr>
            <p:cNvSpPr txBox="1"/>
            <p:nvPr/>
          </p:nvSpPr>
          <p:spPr>
            <a:xfrm>
              <a:off x="4306710" y="4958357"/>
              <a:ext cx="2236305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arenR"/>
              </a:pP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IPO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arenR"/>
              </a:pP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Flow Operation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06ACBB8-5AB4-4066-9F7F-62EF2ED41FD2}"/>
                </a:ext>
              </a:extLst>
            </p:cNvPr>
            <p:cNvSpPr/>
            <p:nvPr/>
          </p:nvSpPr>
          <p:spPr>
            <a:xfrm>
              <a:off x="2226385" y="5056201"/>
              <a:ext cx="1623986" cy="69301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AGENDA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E77A23-77A7-4A7E-972B-8569EBA7A4FC}"/>
                </a:ext>
              </a:extLst>
            </p:cNvPr>
            <p:cNvSpPr txBox="1"/>
            <p:nvPr/>
          </p:nvSpPr>
          <p:spPr>
            <a:xfrm>
              <a:off x="6999354" y="4958356"/>
              <a:ext cx="2490969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3) Flow Diagram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4) Report of Process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4B042F-E3B7-4171-9364-0EFA56B43A8E}"/>
                </a:ext>
              </a:extLst>
            </p:cNvPr>
            <p:cNvSpPr/>
            <p:nvPr/>
          </p:nvSpPr>
          <p:spPr>
            <a:xfrm>
              <a:off x="1981200" y="4745979"/>
              <a:ext cx="7628393" cy="1347245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652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224A93-6F60-40ED-9B01-0B1456291607}"/>
              </a:ext>
            </a:extLst>
          </p:cNvPr>
          <p:cNvSpPr/>
          <p:nvPr/>
        </p:nvSpPr>
        <p:spPr>
          <a:xfrm>
            <a:off x="170649" y="1062402"/>
            <a:ext cx="3840480" cy="5103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D19847-323C-4B05-B334-482F0D09B674}"/>
              </a:ext>
            </a:extLst>
          </p:cNvPr>
          <p:cNvSpPr/>
          <p:nvPr/>
        </p:nvSpPr>
        <p:spPr>
          <a:xfrm>
            <a:off x="4175760" y="1062402"/>
            <a:ext cx="3840480" cy="5103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7F12E-0849-4765-AE9C-080B2BEECEFB}"/>
              </a:ext>
            </a:extLst>
          </p:cNvPr>
          <p:cNvSpPr/>
          <p:nvPr/>
        </p:nvSpPr>
        <p:spPr>
          <a:xfrm>
            <a:off x="8175612" y="1062402"/>
            <a:ext cx="3840480" cy="5103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6A9E9B-DE66-4449-81D0-97E5ED8C2059}"/>
              </a:ext>
            </a:extLst>
          </p:cNvPr>
          <p:cNvGrpSpPr/>
          <p:nvPr/>
        </p:nvGrpSpPr>
        <p:grpSpPr>
          <a:xfrm>
            <a:off x="1222744" y="770409"/>
            <a:ext cx="1743739" cy="584791"/>
            <a:chOff x="1222744" y="770409"/>
            <a:chExt cx="1743739" cy="58479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0D87A96-D3C0-4147-9FAE-19F641F610E6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DCCEF36-4222-48A7-9594-099FC6B616B3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Input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66A3C3-72BA-4836-83D3-41CA828CB9E2}"/>
              </a:ext>
            </a:extLst>
          </p:cNvPr>
          <p:cNvGrpSpPr/>
          <p:nvPr/>
        </p:nvGrpSpPr>
        <p:grpSpPr>
          <a:xfrm>
            <a:off x="5224130" y="770409"/>
            <a:ext cx="1743739" cy="584791"/>
            <a:chOff x="1222744" y="770409"/>
            <a:chExt cx="1743739" cy="58479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1F05AEB-8014-457B-974C-630FFE6F173C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1973524E-BC60-4B64-B952-99B309C3C26A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Process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F858BCD-D49E-487D-AB83-AF3CCDD57313}"/>
              </a:ext>
            </a:extLst>
          </p:cNvPr>
          <p:cNvGrpSpPr/>
          <p:nvPr/>
        </p:nvGrpSpPr>
        <p:grpSpPr>
          <a:xfrm>
            <a:off x="9234142" y="770409"/>
            <a:ext cx="1743739" cy="584791"/>
            <a:chOff x="1222744" y="770409"/>
            <a:chExt cx="1743739" cy="584791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C0E015F-AC79-49C2-9CD7-69D9DAB99682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E171AB2-8538-457C-B189-E5E30A124514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Output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63C0262-F5A3-40F5-9251-8992319B45BA}"/>
              </a:ext>
            </a:extLst>
          </p:cNvPr>
          <p:cNvSpPr/>
          <p:nvPr/>
        </p:nvSpPr>
        <p:spPr>
          <a:xfrm>
            <a:off x="6137541" y="1807410"/>
            <a:ext cx="1895251" cy="1599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3366"/>
              </a:solidFill>
              <a:latin typeface="Amasis MT Pro" panose="020405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EF74-6D16-4149-BA48-8C1641A08D29}"/>
              </a:ext>
            </a:extLst>
          </p:cNvPr>
          <p:cNvSpPr txBox="1"/>
          <p:nvPr/>
        </p:nvSpPr>
        <p:spPr>
          <a:xfrm>
            <a:off x="2004122" y="2107854"/>
            <a:ext cx="2063060" cy="636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Plate glass after Mount in magazine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CCC6A-F33B-4575-AF90-F224E050550A}"/>
              </a:ext>
            </a:extLst>
          </p:cNvPr>
          <p:cNvSpPr txBox="1"/>
          <p:nvPr/>
        </p:nvSpPr>
        <p:spPr>
          <a:xfrm>
            <a:off x="4353597" y="3614216"/>
            <a:ext cx="3479610" cy="66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Plate glass dicing by Blade 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with DI water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4743B0-36CA-4E16-9A20-B1731591E8B8}"/>
              </a:ext>
            </a:extLst>
          </p:cNvPr>
          <p:cNvSpPr txBox="1"/>
          <p:nvPr/>
        </p:nvSpPr>
        <p:spPr>
          <a:xfrm>
            <a:off x="8859719" y="3928471"/>
            <a:ext cx="2472266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Seal glass after Dicing process in magazine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FA0F2F-0854-4CE3-B065-9CFF28FCA87E}"/>
              </a:ext>
            </a:extLst>
          </p:cNvPr>
          <p:cNvSpPr txBox="1"/>
          <p:nvPr/>
        </p:nvSpPr>
        <p:spPr>
          <a:xfrm>
            <a:off x="1799519" y="3738083"/>
            <a:ext cx="2472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Blade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21373E-0827-4C4F-860D-F7F780518EE4}"/>
              </a:ext>
            </a:extLst>
          </p:cNvPr>
          <p:cNvSpPr txBox="1"/>
          <p:nvPr/>
        </p:nvSpPr>
        <p:spPr>
          <a:xfrm>
            <a:off x="1818145" y="5172835"/>
            <a:ext cx="2472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 water</a:t>
            </a:r>
          </a:p>
        </p:txBody>
      </p:sp>
      <p:pic>
        <p:nvPicPr>
          <p:cNvPr id="15" name="Picture 14" descr="A picture containing white&#10;&#10;Description automatically generated">
            <a:extLst>
              <a:ext uri="{FF2B5EF4-FFF2-40B4-BE49-F238E27FC236}">
                <a16:creationId xmlns:a16="http://schemas.microsoft.com/office/drawing/2014/main" id="{6E68FF4A-A46A-41EE-94CE-F5C7210FE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74" y="4633144"/>
            <a:ext cx="1283740" cy="12837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Picture 25" descr="A picture containing indoor, toilet&#10;&#10;Description automatically generated">
            <a:extLst>
              <a:ext uri="{FF2B5EF4-FFF2-40B4-BE49-F238E27FC236}">
                <a16:creationId xmlns:a16="http://schemas.microsoft.com/office/drawing/2014/main" id="{709C8587-0872-442E-904D-3569623C99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7" t="8737" r="24856" b="2491"/>
          <a:stretch/>
        </p:blipFill>
        <p:spPr>
          <a:xfrm>
            <a:off x="517227" y="1601193"/>
            <a:ext cx="1508426" cy="14567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BE343C7-126C-42E4-94F4-E36DB3C74B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8" t="27546" r="31790" b="9018"/>
          <a:stretch/>
        </p:blipFill>
        <p:spPr>
          <a:xfrm>
            <a:off x="363385" y="3254693"/>
            <a:ext cx="1816109" cy="11816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A picture containing text, indoor, vending machine, several&#10;&#10;Description automatically generated">
            <a:extLst>
              <a:ext uri="{FF2B5EF4-FFF2-40B4-BE49-F238E27FC236}">
                <a16:creationId xmlns:a16="http://schemas.microsoft.com/office/drawing/2014/main" id="{1E9F8F43-A8EB-45BF-A03A-B3DD62B9DD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29"/>
          <a:stretch/>
        </p:blipFill>
        <p:spPr>
          <a:xfrm>
            <a:off x="4721613" y="1698730"/>
            <a:ext cx="2748773" cy="1767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 descr="A picture containing text, indoor, person&#10;&#10;Description automatically generated">
            <a:extLst>
              <a:ext uri="{FF2B5EF4-FFF2-40B4-BE49-F238E27FC236}">
                <a16:creationId xmlns:a16="http://schemas.microsoft.com/office/drawing/2014/main" id="{98C057B5-E8F2-4BA8-AEA2-275FEC5668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68" t="36850" r="25149" b="4501"/>
          <a:stretch/>
        </p:blipFill>
        <p:spPr>
          <a:xfrm>
            <a:off x="8965491" y="1750281"/>
            <a:ext cx="2276541" cy="19878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D641DA06-3FBD-4D63-812D-38C4B3D0ED0B}"/>
              </a:ext>
            </a:extLst>
          </p:cNvPr>
          <p:cNvSpPr/>
          <p:nvPr/>
        </p:nvSpPr>
        <p:spPr>
          <a:xfrm>
            <a:off x="-1" y="0"/>
            <a:ext cx="5133975" cy="631302"/>
          </a:xfrm>
          <a:prstGeom prst="homePlate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IPO of SG Dicing</a:t>
            </a:r>
          </a:p>
        </p:txBody>
      </p:sp>
    </p:spTree>
    <p:extLst>
      <p:ext uri="{BB962C8B-B14F-4D97-AF65-F5344CB8AC3E}">
        <p14:creationId xmlns:p14="http://schemas.microsoft.com/office/powerpoint/2010/main" val="993341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FA079B-E032-4656-8CE5-2F25E7A1C8FD}"/>
              </a:ext>
            </a:extLst>
          </p:cNvPr>
          <p:cNvSpPr/>
          <p:nvPr/>
        </p:nvSpPr>
        <p:spPr>
          <a:xfrm>
            <a:off x="8280400" y="0"/>
            <a:ext cx="3911600" cy="64293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EC9663-EFA5-4504-A8B9-E7B4BF5EB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028558"/>
              </p:ext>
            </p:extLst>
          </p:nvPr>
        </p:nvGraphicFramePr>
        <p:xfrm>
          <a:off x="233995" y="2661537"/>
          <a:ext cx="7812405" cy="3497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1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2939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Activity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Element</a:t>
                      </a:r>
                      <a:endParaRPr lang="th-TH" sz="12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Plan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(times)</a:t>
                      </a:r>
                      <a:endParaRPr lang="th-TH" sz="12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Standard 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ime (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mm:ss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sz="1100" dirty="0">
                        <a:solidFill>
                          <a:schemeClr val="bg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Average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mm:ss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Frequency/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Total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time</a:t>
                      </a:r>
                      <a:endParaRPr lang="th-TH" sz="1200" baseline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algn="ctr"/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(</a:t>
                      </a:r>
                      <a:r>
                        <a:rPr lang="en-US" sz="1200" baseline="0" dirty="0" err="1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mm:ss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)</a:t>
                      </a:r>
                      <a:endParaRPr lang="en-US" sz="12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939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1st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2nd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27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1. Prepare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01:27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01:40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01:17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01:28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01:28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27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2. Change Blade Z1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14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07:34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09:33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11:40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09:36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09</a:t>
                      </a:r>
                      <a:r>
                        <a:rPr lang="th-TH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:</a:t>
                      </a:r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36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27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3. Change Blade Z2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22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10:54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12:36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09:28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10:59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10</a:t>
                      </a:r>
                      <a:r>
                        <a:rPr lang="th-TH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:</a:t>
                      </a:r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59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222529"/>
                  </a:ext>
                </a:extLst>
              </a:tr>
              <a:tr h="372727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4.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Measure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7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04:35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06:26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05:55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05:39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</a:t>
                      </a:r>
                      <a:r>
                        <a:rPr lang="th-TH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5:</a:t>
                      </a:r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39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727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5. Record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5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03:33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03:45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03:29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03:36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03:36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83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Total</a:t>
                      </a:r>
                      <a:endParaRPr lang="th-TH" sz="1200" b="1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51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12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28:03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34:00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31:49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31:17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200" b="0" dirty="0">
                        <a:solidFill>
                          <a:schemeClr val="bg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31:17</a:t>
                      </a:r>
                      <a:endParaRPr lang="th-TH" sz="1200" b="1" dirty="0">
                        <a:solidFill>
                          <a:schemeClr val="bg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B9AE7BA-1EA6-47D2-860A-5F539D50A640}"/>
              </a:ext>
            </a:extLst>
          </p:cNvPr>
          <p:cNvSpPr/>
          <p:nvPr/>
        </p:nvSpPr>
        <p:spPr>
          <a:xfrm>
            <a:off x="-1" y="630936"/>
            <a:ext cx="8280398" cy="63130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Standard time summary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A0AD91-5292-467B-8D67-D17AB4DAB00E}"/>
              </a:ext>
            </a:extLst>
          </p:cNvPr>
          <p:cNvSpPr/>
          <p:nvPr/>
        </p:nvSpPr>
        <p:spPr>
          <a:xfrm>
            <a:off x="8280398" y="630936"/>
            <a:ext cx="3911601" cy="63130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Flow Operation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438DAC-2326-421E-B465-F8194809DD02}"/>
              </a:ext>
            </a:extLst>
          </p:cNvPr>
          <p:cNvSpPr/>
          <p:nvPr/>
        </p:nvSpPr>
        <p:spPr>
          <a:xfrm>
            <a:off x="-2" y="0"/>
            <a:ext cx="12192002" cy="631302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CHANGE BLADE </a:t>
            </a:r>
            <a:r>
              <a:rPr lang="en-US" sz="2800" b="1" dirty="0">
                <a:solidFill>
                  <a:srgbClr val="FFFF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Z1</a:t>
            </a:r>
            <a:r>
              <a:rPr lang="en-US" sz="2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en-US" sz="2800" b="1" dirty="0">
                <a:solidFill>
                  <a:srgbClr val="FF818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ECC28A-63F7-4B1E-B5B1-3B5AF8E460BB}"/>
              </a:ext>
            </a:extLst>
          </p:cNvPr>
          <p:cNvSpPr/>
          <p:nvPr/>
        </p:nvSpPr>
        <p:spPr>
          <a:xfrm>
            <a:off x="9250220" y="4861496"/>
            <a:ext cx="1964274" cy="49678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RECORD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FCE892F-B922-4207-BB1C-75B800247A95}"/>
              </a:ext>
            </a:extLst>
          </p:cNvPr>
          <p:cNvSpPr/>
          <p:nvPr/>
        </p:nvSpPr>
        <p:spPr>
          <a:xfrm>
            <a:off x="8691398" y="1386203"/>
            <a:ext cx="3081918" cy="59482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MC have to change blade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E24E09-C559-4E39-982A-C25A95F2CFC1}"/>
              </a:ext>
            </a:extLst>
          </p:cNvPr>
          <p:cNvSpPr/>
          <p:nvPr/>
        </p:nvSpPr>
        <p:spPr>
          <a:xfrm>
            <a:off x="8789179" y="5699410"/>
            <a:ext cx="2886356" cy="59482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MC operate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80DC275-7D2C-4CD1-8343-340B694D4350}"/>
              </a:ext>
            </a:extLst>
          </p:cNvPr>
          <p:cNvSpPr/>
          <p:nvPr/>
        </p:nvSpPr>
        <p:spPr>
          <a:xfrm>
            <a:off x="9250220" y="4039335"/>
            <a:ext cx="1964274" cy="49678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MEASUREMENT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EBDD35B-4998-4C4A-B54E-22A6FA1BF51F}"/>
              </a:ext>
            </a:extLst>
          </p:cNvPr>
          <p:cNvSpPr/>
          <p:nvPr/>
        </p:nvSpPr>
        <p:spPr>
          <a:xfrm>
            <a:off x="9250220" y="3184455"/>
            <a:ext cx="1964274" cy="49678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CHANGE BLADE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ABAF180-0C3E-43C4-83EE-3BF609C3FFB0}"/>
              </a:ext>
            </a:extLst>
          </p:cNvPr>
          <p:cNvSpPr/>
          <p:nvPr/>
        </p:nvSpPr>
        <p:spPr>
          <a:xfrm>
            <a:off x="9250220" y="2339121"/>
            <a:ext cx="1964274" cy="49678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PREPARE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654CF68-868F-4985-9F14-FEB61E5CFD2A}"/>
              </a:ext>
            </a:extLst>
          </p:cNvPr>
          <p:cNvSpPr/>
          <p:nvPr/>
        </p:nvSpPr>
        <p:spPr>
          <a:xfrm rot="5400000">
            <a:off x="10095197" y="2040507"/>
            <a:ext cx="274320" cy="274320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9FB6C875-6082-4ED4-97EB-E706644F89C7}"/>
              </a:ext>
            </a:extLst>
          </p:cNvPr>
          <p:cNvSpPr/>
          <p:nvPr/>
        </p:nvSpPr>
        <p:spPr>
          <a:xfrm rot="5400000">
            <a:off x="10095197" y="2860973"/>
            <a:ext cx="274320" cy="274320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9E891863-64E2-43BE-AA8A-A0FAD889AB81}"/>
              </a:ext>
            </a:extLst>
          </p:cNvPr>
          <p:cNvSpPr/>
          <p:nvPr/>
        </p:nvSpPr>
        <p:spPr>
          <a:xfrm rot="5400000">
            <a:off x="10095197" y="3722791"/>
            <a:ext cx="274320" cy="274320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176DD4D6-9F5F-4194-9F77-FB3B9781CB3B}"/>
              </a:ext>
            </a:extLst>
          </p:cNvPr>
          <p:cNvSpPr/>
          <p:nvPr/>
        </p:nvSpPr>
        <p:spPr>
          <a:xfrm rot="5400000">
            <a:off x="10095197" y="4560414"/>
            <a:ext cx="274320" cy="274320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190885C7-16F3-4851-ADDB-810E9F1859EB}"/>
              </a:ext>
            </a:extLst>
          </p:cNvPr>
          <p:cNvSpPr/>
          <p:nvPr/>
        </p:nvSpPr>
        <p:spPr>
          <a:xfrm rot="5400000">
            <a:off x="10095197" y="5382575"/>
            <a:ext cx="274320" cy="274320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783E01-D1C1-4CE9-A0B8-D9DD9C775647}"/>
              </a:ext>
            </a:extLst>
          </p:cNvPr>
          <p:cNvSpPr txBox="1"/>
          <p:nvPr/>
        </p:nvSpPr>
        <p:spPr>
          <a:xfrm>
            <a:off x="644956" y="1493064"/>
            <a:ext cx="699048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	Change blade has 5 activities, 51 elements and total average time is 31 minutes 17 seconds </a:t>
            </a:r>
          </a:p>
        </p:txBody>
      </p:sp>
    </p:spTree>
    <p:extLst>
      <p:ext uri="{BB962C8B-B14F-4D97-AF65-F5344CB8AC3E}">
        <p14:creationId xmlns:p14="http://schemas.microsoft.com/office/powerpoint/2010/main" val="1010643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>
            <a:extLst>
              <a:ext uri="{FF2B5EF4-FFF2-40B4-BE49-F238E27FC236}">
                <a16:creationId xmlns:a16="http://schemas.microsoft.com/office/drawing/2014/main" id="{EBE2986C-E488-4ED5-BF05-1C34B139DEE4}"/>
              </a:ext>
            </a:extLst>
          </p:cNvPr>
          <p:cNvSpPr/>
          <p:nvPr/>
        </p:nvSpPr>
        <p:spPr>
          <a:xfrm>
            <a:off x="4086351" y="631301"/>
            <a:ext cx="4086352" cy="579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207B243-3054-4100-A8DA-65199054E5F4}"/>
              </a:ext>
            </a:extLst>
          </p:cNvPr>
          <p:cNvSpPr/>
          <p:nvPr/>
        </p:nvSpPr>
        <p:spPr>
          <a:xfrm>
            <a:off x="8162925" y="631301"/>
            <a:ext cx="4029075" cy="57980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A5BAA8-BA6E-4899-87F3-316C19188EE8}"/>
              </a:ext>
            </a:extLst>
          </p:cNvPr>
          <p:cNvSpPr/>
          <p:nvPr/>
        </p:nvSpPr>
        <p:spPr>
          <a:xfrm>
            <a:off x="-2" y="0"/>
            <a:ext cx="12192002" cy="631302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Flow Diagram of CHANGE BLADE </a:t>
            </a:r>
            <a:r>
              <a:rPr lang="en-US" sz="2800" b="1" dirty="0">
                <a:solidFill>
                  <a:srgbClr val="FFFF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4F45D2-495F-4CEB-98F0-8593DABA92B0}"/>
              </a:ext>
            </a:extLst>
          </p:cNvPr>
          <p:cNvGrpSpPr/>
          <p:nvPr/>
        </p:nvGrpSpPr>
        <p:grpSpPr>
          <a:xfrm>
            <a:off x="656088" y="720603"/>
            <a:ext cx="2747511" cy="5516450"/>
            <a:chOff x="656088" y="720603"/>
            <a:chExt cx="2747511" cy="5516450"/>
          </a:xfrm>
        </p:grpSpPr>
        <p:pic>
          <p:nvPicPr>
            <p:cNvPr id="4" name="Picture 3" descr="Diagram, engineering drawing, schematic&#10;&#10;Description automatically generated">
              <a:extLst>
                <a:ext uri="{FF2B5EF4-FFF2-40B4-BE49-F238E27FC236}">
                  <a16:creationId xmlns:a16="http://schemas.microsoft.com/office/drawing/2014/main" id="{639B225F-134B-43FD-8ED1-5D3036156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6088" y="720603"/>
              <a:ext cx="2747511" cy="5388956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E4888D3-39FD-4012-9608-113D5DC1F61F}"/>
                </a:ext>
              </a:extLst>
            </p:cNvPr>
            <p:cNvSpPr/>
            <p:nvPr/>
          </p:nvSpPr>
          <p:spPr>
            <a:xfrm>
              <a:off x="2701729" y="2164601"/>
              <a:ext cx="391109" cy="39110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3609DED5-FA7E-4D95-BFBD-672E6399E659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 rot="10800000" flipV="1">
              <a:off x="2181933" y="2360156"/>
              <a:ext cx="519796" cy="2952978"/>
            </a:xfrm>
            <a:prstGeom prst="bentConnector2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58C4C70A-0D9B-40D1-AB60-919FE7A8473F}"/>
                </a:ext>
              </a:extLst>
            </p:cNvPr>
            <p:cNvCxnSpPr>
              <a:cxnSpLocks/>
            </p:cNvCxnSpPr>
            <p:nvPr/>
          </p:nvCxnSpPr>
          <p:spPr>
            <a:xfrm>
              <a:off x="2253238" y="5460454"/>
              <a:ext cx="730071" cy="521479"/>
            </a:xfrm>
            <a:prstGeom prst="bentConnector3">
              <a:avLst>
                <a:gd name="adj1" fmla="val 12310"/>
              </a:avLst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D1B3A85-BFD3-4463-A902-1765246988EF}"/>
                </a:ext>
              </a:extLst>
            </p:cNvPr>
            <p:cNvCxnSpPr>
              <a:cxnSpLocks/>
              <a:stCxn id="8" idx="7"/>
            </p:cNvCxnSpPr>
            <p:nvPr/>
          </p:nvCxnSpPr>
          <p:spPr>
            <a:xfrm rot="5400000" flipH="1" flipV="1">
              <a:off x="1207136" y="4026961"/>
              <a:ext cx="2466935" cy="240786"/>
            </a:xfrm>
            <a:prstGeom prst="bentConnector2">
              <a:avLst/>
            </a:prstGeom>
            <a:ln w="28575">
              <a:solidFill>
                <a:srgbClr val="8A6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737B6A0A-3E8C-4FCA-AAA0-2AC7FF3ADBC9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rot="16200000" flipV="1">
              <a:off x="1568023" y="1725358"/>
              <a:ext cx="1415885" cy="684616"/>
            </a:xfrm>
            <a:prstGeom prst="bentConnector4">
              <a:avLst>
                <a:gd name="adj1" fmla="val 17751"/>
                <a:gd name="adj2" fmla="val 133391"/>
              </a:avLst>
            </a:prstGeom>
            <a:ln w="28575">
              <a:solidFill>
                <a:srgbClr val="8A6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E7645201-AEBD-4C7D-90E8-468442E2FD10}"/>
                </a:ext>
              </a:extLst>
            </p:cNvPr>
            <p:cNvCxnSpPr>
              <a:cxnSpLocks/>
              <a:stCxn id="11" idx="4"/>
              <a:endCxn id="8" idx="1"/>
            </p:cNvCxnSpPr>
            <p:nvPr/>
          </p:nvCxnSpPr>
          <p:spPr>
            <a:xfrm rot="5400000">
              <a:off x="173662" y="3425271"/>
              <a:ext cx="3825544" cy="85557"/>
            </a:xfrm>
            <a:prstGeom prst="bentConnector3">
              <a:avLst>
                <a:gd name="adj1" fmla="val -2453"/>
              </a:avLst>
            </a:prstGeom>
            <a:ln w="28575">
              <a:solidFill>
                <a:srgbClr val="8A6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3E5666D-3C60-45E5-95D2-420D5FF4B101}"/>
                </a:ext>
              </a:extLst>
            </p:cNvPr>
            <p:cNvSpPr/>
            <p:nvPr/>
          </p:nvSpPr>
          <p:spPr>
            <a:xfrm>
              <a:off x="2927353" y="5845944"/>
              <a:ext cx="391109" cy="39110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E8709F5-AC82-4343-802E-CCC245E29699}"/>
                </a:ext>
              </a:extLst>
            </p:cNvPr>
            <p:cNvSpPr/>
            <p:nvPr/>
          </p:nvSpPr>
          <p:spPr>
            <a:xfrm>
              <a:off x="1933657" y="1164168"/>
              <a:ext cx="391109" cy="39110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5</a:t>
              </a: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3CC104D5-2B7C-4AB1-B4D3-74B026D466B2}"/>
                </a:ext>
              </a:extLst>
            </p:cNvPr>
            <p:cNvGrpSpPr/>
            <p:nvPr/>
          </p:nvGrpSpPr>
          <p:grpSpPr>
            <a:xfrm>
              <a:off x="785472" y="4418950"/>
              <a:ext cx="1280160" cy="1212699"/>
              <a:chOff x="404472" y="4418950"/>
              <a:chExt cx="1280160" cy="1212699"/>
            </a:xfrm>
          </p:grpSpPr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229E4E53-6D37-4295-B0AD-61E9AD128C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472" y="4808689"/>
                <a:ext cx="1280160" cy="822960"/>
              </a:xfrm>
              <a:prstGeom prst="bentConnector3">
                <a:avLst>
                  <a:gd name="adj1" fmla="val 63890"/>
                </a:avLst>
              </a:prstGeom>
              <a:ln w="28575">
                <a:solidFill>
                  <a:srgbClr val="E61A8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1C1FAB4-41EB-4CA7-BB37-B8181B8DDE30}"/>
                  </a:ext>
                </a:extLst>
              </p:cNvPr>
              <p:cNvCxnSpPr/>
              <p:nvPr/>
            </p:nvCxnSpPr>
            <p:spPr>
              <a:xfrm flipV="1">
                <a:off x="404472" y="4418950"/>
                <a:ext cx="0" cy="402439"/>
              </a:xfrm>
              <a:prstGeom prst="line">
                <a:avLst/>
              </a:prstGeom>
              <a:ln w="28575">
                <a:solidFill>
                  <a:srgbClr val="E61A8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2A34A9F-A98D-44AB-AD40-A7011B94AA38}"/>
                </a:ext>
              </a:extLst>
            </p:cNvPr>
            <p:cNvSpPr/>
            <p:nvPr/>
          </p:nvSpPr>
          <p:spPr>
            <a:xfrm>
              <a:off x="678817" y="4210696"/>
              <a:ext cx="391109" cy="39110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03224CF-3C5E-45B1-BAFD-0FE76996FB7D}"/>
                </a:ext>
              </a:extLst>
            </p:cNvPr>
            <p:cNvSpPr/>
            <p:nvPr/>
          </p:nvSpPr>
          <p:spPr>
            <a:xfrm>
              <a:off x="1986378" y="5323544"/>
              <a:ext cx="391109" cy="39110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</a:p>
          </p:txBody>
        </p:sp>
        <p:sp>
          <p:nvSpPr>
            <p:cNvPr id="155" name="Arrow: Left 154">
              <a:extLst>
                <a:ext uri="{FF2B5EF4-FFF2-40B4-BE49-F238E27FC236}">
                  <a16:creationId xmlns:a16="http://schemas.microsoft.com/office/drawing/2014/main" id="{7867FF87-C79A-4463-B001-B8C85A4FBF0C}"/>
                </a:ext>
              </a:extLst>
            </p:cNvPr>
            <p:cNvSpPr/>
            <p:nvPr/>
          </p:nvSpPr>
          <p:spPr>
            <a:xfrm>
              <a:off x="2285148" y="2246919"/>
              <a:ext cx="285750" cy="238125"/>
            </a:xfrm>
            <a:prstGeom prst="lef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Arrow: Left 159">
              <a:extLst>
                <a:ext uri="{FF2B5EF4-FFF2-40B4-BE49-F238E27FC236}">
                  <a16:creationId xmlns:a16="http://schemas.microsoft.com/office/drawing/2014/main" id="{68FFEF00-3563-443B-BD67-563BD2C664D0}"/>
                </a:ext>
              </a:extLst>
            </p:cNvPr>
            <p:cNvSpPr/>
            <p:nvPr/>
          </p:nvSpPr>
          <p:spPr>
            <a:xfrm rot="16200000" flipH="1">
              <a:off x="2182124" y="4584474"/>
              <a:ext cx="285750" cy="238125"/>
            </a:xfrm>
            <a:prstGeom prst="leftArrow">
              <a:avLst/>
            </a:prstGeom>
            <a:solidFill>
              <a:srgbClr val="8A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Arrow: Left 160">
              <a:extLst>
                <a:ext uri="{FF2B5EF4-FFF2-40B4-BE49-F238E27FC236}">
                  <a16:creationId xmlns:a16="http://schemas.microsoft.com/office/drawing/2014/main" id="{CB3F1150-561A-468C-A835-91822389E45D}"/>
                </a:ext>
              </a:extLst>
            </p:cNvPr>
            <p:cNvSpPr/>
            <p:nvPr/>
          </p:nvSpPr>
          <p:spPr>
            <a:xfrm rot="16200000" flipH="1">
              <a:off x="1557336" y="2179338"/>
              <a:ext cx="285750" cy="238125"/>
            </a:xfrm>
            <a:prstGeom prst="leftArrow">
              <a:avLst/>
            </a:prstGeom>
            <a:solidFill>
              <a:srgbClr val="8A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Arrow: Left 161">
              <a:extLst>
                <a:ext uri="{FF2B5EF4-FFF2-40B4-BE49-F238E27FC236}">
                  <a16:creationId xmlns:a16="http://schemas.microsoft.com/office/drawing/2014/main" id="{E6C11E94-6953-4F10-9C17-6AB0458C501D}"/>
                </a:ext>
              </a:extLst>
            </p:cNvPr>
            <p:cNvSpPr/>
            <p:nvPr/>
          </p:nvSpPr>
          <p:spPr>
            <a:xfrm rot="16200000" flipV="1">
              <a:off x="1900300" y="1716445"/>
              <a:ext cx="285750" cy="238125"/>
            </a:xfrm>
            <a:prstGeom prst="leftArrow">
              <a:avLst/>
            </a:prstGeom>
            <a:solidFill>
              <a:srgbClr val="8A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CD7DBEE-BBAD-4E11-84B4-E7F159381DDC}"/>
                </a:ext>
              </a:extLst>
            </p:cNvPr>
            <p:cNvSpPr/>
            <p:nvPr/>
          </p:nvSpPr>
          <p:spPr>
            <a:xfrm>
              <a:off x="2560996" y="2718331"/>
              <a:ext cx="391109" cy="3911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</p:grpSp>
      <p:graphicFrame>
        <p:nvGraphicFramePr>
          <p:cNvPr id="179" name="Table 179">
            <a:extLst>
              <a:ext uri="{FF2B5EF4-FFF2-40B4-BE49-F238E27FC236}">
                <a16:creationId xmlns:a16="http://schemas.microsoft.com/office/drawing/2014/main" id="{71AA4E7A-9589-4B4D-96E3-7EFA660E0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892026"/>
              </p:ext>
            </p:extLst>
          </p:nvPr>
        </p:nvGraphicFramePr>
        <p:xfrm>
          <a:off x="4318216" y="2485044"/>
          <a:ext cx="3619047" cy="3760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249">
                  <a:extLst>
                    <a:ext uri="{9D8B030D-6E8A-4147-A177-3AD203B41FA5}">
                      <a16:colId xmlns:a16="http://schemas.microsoft.com/office/drawing/2014/main" val="3035294579"/>
                    </a:ext>
                  </a:extLst>
                </a:gridCol>
                <a:gridCol w="2779798">
                  <a:extLst>
                    <a:ext uri="{9D8B030D-6E8A-4147-A177-3AD203B41FA5}">
                      <a16:colId xmlns:a16="http://schemas.microsoft.com/office/drawing/2014/main" val="3106321892"/>
                    </a:ext>
                  </a:extLst>
                </a:gridCol>
              </a:tblGrid>
              <a:tr h="626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Drawer beside mount table that storage Blade Z1,Z2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067543"/>
                  </a:ext>
                </a:extLst>
              </a:tr>
              <a:tr h="626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SGDG Machine is changing blade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804227"/>
                  </a:ext>
                </a:extLst>
              </a:tr>
              <a:tr h="626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Cart of F-cut slice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427024"/>
                  </a:ext>
                </a:extLst>
              </a:tr>
              <a:tr h="626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IPQC booth after cut 1</a:t>
                      </a:r>
                      <a:r>
                        <a:rPr lang="en-US" sz="1400" b="0" baseline="300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slice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526074"/>
                  </a:ext>
                </a:extLst>
              </a:tr>
              <a:tr h="626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Measuring 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559580"/>
                  </a:ext>
                </a:extLst>
              </a:tr>
              <a:tr h="626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Computer desk to record information after measure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346899"/>
                  </a:ext>
                </a:extLst>
              </a:tr>
            </a:tbl>
          </a:graphicData>
        </a:graphic>
      </p:graphicFrame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3D27D9C-541B-4A02-ACE2-3C87D859ECE3}"/>
              </a:ext>
            </a:extLst>
          </p:cNvPr>
          <p:cNvGrpSpPr/>
          <p:nvPr/>
        </p:nvGrpSpPr>
        <p:grpSpPr>
          <a:xfrm>
            <a:off x="4536269" y="2597008"/>
            <a:ext cx="410586" cy="3554247"/>
            <a:chOff x="4545894" y="2637424"/>
            <a:chExt cx="410586" cy="3554247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599205DC-EA59-4DAD-9331-96EE5E44E242}"/>
                </a:ext>
              </a:extLst>
            </p:cNvPr>
            <p:cNvSpPr/>
            <p:nvPr/>
          </p:nvSpPr>
          <p:spPr>
            <a:xfrm>
              <a:off x="4565371" y="2637424"/>
              <a:ext cx="391109" cy="39110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B7F40B6C-9A6B-445B-BE58-C05D696670B6}"/>
                </a:ext>
              </a:extLst>
            </p:cNvPr>
            <p:cNvSpPr/>
            <p:nvPr/>
          </p:nvSpPr>
          <p:spPr>
            <a:xfrm>
              <a:off x="4557961" y="3880525"/>
              <a:ext cx="391109" cy="39110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C90D69F-D10B-49DE-9D29-3FCF2241372E}"/>
                </a:ext>
              </a:extLst>
            </p:cNvPr>
            <p:cNvSpPr/>
            <p:nvPr/>
          </p:nvSpPr>
          <p:spPr>
            <a:xfrm>
              <a:off x="4557961" y="5160557"/>
              <a:ext cx="391109" cy="39110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5</a:t>
              </a: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3E6C947-0BD1-40C0-A8D6-77BAEF8E53F0}"/>
                </a:ext>
              </a:extLst>
            </p:cNvPr>
            <p:cNvSpPr/>
            <p:nvPr/>
          </p:nvSpPr>
          <p:spPr>
            <a:xfrm>
              <a:off x="4545894" y="5800562"/>
              <a:ext cx="391109" cy="39110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6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C9DB466D-DDF0-403B-BD16-2EFE4FF82E0D}"/>
                </a:ext>
              </a:extLst>
            </p:cNvPr>
            <p:cNvSpPr/>
            <p:nvPr/>
          </p:nvSpPr>
          <p:spPr>
            <a:xfrm>
              <a:off x="4557961" y="3272494"/>
              <a:ext cx="391109" cy="39110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670AE662-DB20-4D25-AA32-A7465D834F17}"/>
                </a:ext>
              </a:extLst>
            </p:cNvPr>
            <p:cNvSpPr/>
            <p:nvPr/>
          </p:nvSpPr>
          <p:spPr>
            <a:xfrm>
              <a:off x="4562929" y="4520541"/>
              <a:ext cx="391109" cy="3911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</p:grp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F95D1D93-76C2-4C48-92DB-F1E8A2719EF2}"/>
              </a:ext>
            </a:extLst>
          </p:cNvPr>
          <p:cNvSpPr/>
          <p:nvPr/>
        </p:nvSpPr>
        <p:spPr>
          <a:xfrm>
            <a:off x="8398283" y="5160857"/>
            <a:ext cx="3557030" cy="1000434"/>
          </a:xfrm>
          <a:prstGeom prst="roundRect">
            <a:avLst/>
          </a:prstGeom>
          <a:solidFill>
            <a:srgbClr val="E61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02B8EEFF-F02A-4290-B2D5-09B8EEA78534}"/>
              </a:ext>
            </a:extLst>
          </p:cNvPr>
          <p:cNvSpPr/>
          <p:nvPr/>
        </p:nvSpPr>
        <p:spPr>
          <a:xfrm>
            <a:off x="8398283" y="3930214"/>
            <a:ext cx="3557030" cy="1000434"/>
          </a:xfrm>
          <a:prstGeom prst="roundRect">
            <a:avLst/>
          </a:prstGeom>
          <a:solidFill>
            <a:srgbClr val="8A6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857F01FC-C73A-4427-9351-E8BB5B743956}"/>
              </a:ext>
            </a:extLst>
          </p:cNvPr>
          <p:cNvSpPr/>
          <p:nvPr/>
        </p:nvSpPr>
        <p:spPr>
          <a:xfrm>
            <a:off x="8409308" y="2711900"/>
            <a:ext cx="3557030" cy="1000434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FC090844-A3A1-4601-834C-06D0FBEA3F08}"/>
              </a:ext>
            </a:extLst>
          </p:cNvPr>
          <p:cNvSpPr/>
          <p:nvPr/>
        </p:nvSpPr>
        <p:spPr>
          <a:xfrm>
            <a:off x="8409308" y="1523392"/>
            <a:ext cx="3557030" cy="10004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5AF739DA-AD9F-4E30-8F46-9C456881FDD4}"/>
              </a:ext>
            </a:extLst>
          </p:cNvPr>
          <p:cNvSpPr/>
          <p:nvPr/>
        </p:nvSpPr>
        <p:spPr>
          <a:xfrm>
            <a:off x="8542559" y="1655938"/>
            <a:ext cx="3326126" cy="747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PREPARE</a:t>
            </a:r>
          </a:p>
          <a:p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Distance = 7.2 m</a:t>
            </a:r>
          </a:p>
          <a:p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Transportation time = 8 sec</a:t>
            </a:r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976007BB-858B-4D83-A759-34956B275499}"/>
              </a:ext>
            </a:extLst>
          </p:cNvPr>
          <p:cNvSpPr/>
          <p:nvPr/>
        </p:nvSpPr>
        <p:spPr>
          <a:xfrm>
            <a:off x="8535785" y="2825364"/>
            <a:ext cx="3326126" cy="747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OPERATION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Distance = 2.4 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Transportation time = 29 sec</a:t>
            </a:r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54020FB8-B45C-4512-80DD-01EEB31DB14F}"/>
              </a:ext>
            </a:extLst>
          </p:cNvPr>
          <p:cNvSpPr/>
          <p:nvPr/>
        </p:nvSpPr>
        <p:spPr>
          <a:xfrm>
            <a:off x="8513735" y="4056541"/>
            <a:ext cx="3326126" cy="747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A690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MEASUREMENT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Distance = 25.2 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Transportation time = 30 sec</a:t>
            </a:r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ABC68F12-AF6D-475F-9DB6-F082E9E60CC4}"/>
              </a:ext>
            </a:extLst>
          </p:cNvPr>
          <p:cNvSpPr/>
          <p:nvPr/>
        </p:nvSpPr>
        <p:spPr>
          <a:xfrm>
            <a:off x="8513735" y="5295413"/>
            <a:ext cx="3326126" cy="747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61A85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RECORD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Distance = 10.8 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Transportation time = 18 sec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FE8E20C-3029-4439-856F-CBFCA37B3D8A}"/>
              </a:ext>
            </a:extLst>
          </p:cNvPr>
          <p:cNvSpPr/>
          <p:nvPr/>
        </p:nvSpPr>
        <p:spPr>
          <a:xfrm>
            <a:off x="4086351" y="631301"/>
            <a:ext cx="8105649" cy="63130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From flow diagram, Total transportation distance is 45.6 meter and </a:t>
            </a:r>
          </a:p>
          <a:p>
            <a:pPr algn="ctr"/>
            <a:r>
              <a:rPr lang="en-US" sz="15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Total transportation time is 1 minutes 25 seconds</a:t>
            </a:r>
            <a:endParaRPr lang="en-US" sz="15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C6D9390B-09BC-4ACD-802C-E885137ED734}"/>
              </a:ext>
            </a:extLst>
          </p:cNvPr>
          <p:cNvSpPr/>
          <p:nvPr/>
        </p:nvSpPr>
        <p:spPr>
          <a:xfrm>
            <a:off x="4473296" y="1393740"/>
            <a:ext cx="359449" cy="359449"/>
          </a:xfrm>
          <a:prstGeom prst="ellipse">
            <a:avLst/>
          </a:prstGeom>
          <a:solidFill>
            <a:srgbClr val="003366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600" dirty="0">
              <a:solidFill>
                <a:srgbClr val="003366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2377122-00BC-40E2-90C5-10BAFC15C5D3}"/>
              </a:ext>
            </a:extLst>
          </p:cNvPr>
          <p:cNvSpPr/>
          <p:nvPr/>
        </p:nvSpPr>
        <p:spPr>
          <a:xfrm>
            <a:off x="6282693" y="1408046"/>
            <a:ext cx="340455" cy="340455"/>
          </a:xfrm>
          <a:prstGeom prst="rect">
            <a:avLst/>
          </a:prstGeom>
          <a:solidFill>
            <a:srgbClr val="003366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600" dirty="0">
              <a:solidFill>
                <a:srgbClr val="003366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8" name="Arrow: Left 197">
            <a:extLst>
              <a:ext uri="{FF2B5EF4-FFF2-40B4-BE49-F238E27FC236}">
                <a16:creationId xmlns:a16="http://schemas.microsoft.com/office/drawing/2014/main" id="{0791B695-59DE-4DA7-B047-A06759AEB376}"/>
              </a:ext>
            </a:extLst>
          </p:cNvPr>
          <p:cNvSpPr/>
          <p:nvPr/>
        </p:nvSpPr>
        <p:spPr>
          <a:xfrm>
            <a:off x="4474956" y="1945510"/>
            <a:ext cx="428249" cy="382941"/>
          </a:xfrm>
          <a:prstGeom prst="leftArrow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1ADDB45C-50AF-4508-9736-5AF30E158C60}"/>
              </a:ext>
            </a:extLst>
          </p:cNvPr>
          <p:cNvSpPr/>
          <p:nvPr/>
        </p:nvSpPr>
        <p:spPr>
          <a:xfrm>
            <a:off x="4787849" y="1390822"/>
            <a:ext cx="1244899" cy="463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Operation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4CB6CC1C-A2DE-4B36-B05F-DF2735DA1B70}"/>
              </a:ext>
            </a:extLst>
          </p:cNvPr>
          <p:cNvSpPr/>
          <p:nvPr/>
        </p:nvSpPr>
        <p:spPr>
          <a:xfrm>
            <a:off x="6630156" y="1375570"/>
            <a:ext cx="1244899" cy="463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Inspection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C759B3D6-39D1-4C3B-9446-53D0658450CA}"/>
              </a:ext>
            </a:extLst>
          </p:cNvPr>
          <p:cNvSpPr/>
          <p:nvPr/>
        </p:nvSpPr>
        <p:spPr>
          <a:xfrm>
            <a:off x="4887371" y="1920172"/>
            <a:ext cx="1683834" cy="463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Transportation</a:t>
            </a:r>
          </a:p>
        </p:txBody>
      </p:sp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E1D6BD0B-A0CF-4032-A3C9-2B92238B125B}"/>
              </a:ext>
            </a:extLst>
          </p:cNvPr>
          <p:cNvSpPr/>
          <p:nvPr/>
        </p:nvSpPr>
        <p:spPr>
          <a:xfrm rot="16200000">
            <a:off x="1446071" y="5060342"/>
            <a:ext cx="355312" cy="216146"/>
          </a:xfrm>
          <a:prstGeom prst="leftRightArrow">
            <a:avLst/>
          </a:prstGeom>
          <a:solidFill>
            <a:srgbClr val="E61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Arrow: Left-Right 54">
            <a:extLst>
              <a:ext uri="{FF2B5EF4-FFF2-40B4-BE49-F238E27FC236}">
                <a16:creationId xmlns:a16="http://schemas.microsoft.com/office/drawing/2014/main" id="{E4ADAC49-D7CE-4A47-A4A3-5DA4350B137A}"/>
              </a:ext>
            </a:extLst>
          </p:cNvPr>
          <p:cNvSpPr/>
          <p:nvPr/>
        </p:nvSpPr>
        <p:spPr>
          <a:xfrm rot="10800000">
            <a:off x="2428023" y="5873860"/>
            <a:ext cx="355312" cy="216146"/>
          </a:xfrm>
          <a:prstGeom prst="left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72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>
            <a:extLst>
              <a:ext uri="{FF2B5EF4-FFF2-40B4-BE49-F238E27FC236}">
                <a16:creationId xmlns:a16="http://schemas.microsoft.com/office/drawing/2014/main" id="{EBE2986C-E488-4ED5-BF05-1C34B139DEE4}"/>
              </a:ext>
            </a:extLst>
          </p:cNvPr>
          <p:cNvSpPr/>
          <p:nvPr/>
        </p:nvSpPr>
        <p:spPr>
          <a:xfrm>
            <a:off x="4086351" y="631301"/>
            <a:ext cx="4086352" cy="579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207B243-3054-4100-A8DA-65199054E5F4}"/>
              </a:ext>
            </a:extLst>
          </p:cNvPr>
          <p:cNvSpPr/>
          <p:nvPr/>
        </p:nvSpPr>
        <p:spPr>
          <a:xfrm>
            <a:off x="8162925" y="631301"/>
            <a:ext cx="4029075" cy="57980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A5BAA8-BA6E-4899-87F3-316C19188EE8}"/>
              </a:ext>
            </a:extLst>
          </p:cNvPr>
          <p:cNvSpPr/>
          <p:nvPr/>
        </p:nvSpPr>
        <p:spPr>
          <a:xfrm>
            <a:off x="-2" y="0"/>
            <a:ext cx="12192002" cy="631302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Flow Diagram of CHANGE BLADE </a:t>
            </a:r>
            <a:r>
              <a:rPr lang="en-US" sz="2800" b="1" dirty="0">
                <a:solidFill>
                  <a:srgbClr val="FF818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D0651D-016A-4CE5-AC5F-75848D35E66C}"/>
              </a:ext>
            </a:extLst>
          </p:cNvPr>
          <p:cNvGrpSpPr/>
          <p:nvPr/>
        </p:nvGrpSpPr>
        <p:grpSpPr>
          <a:xfrm>
            <a:off x="656088" y="672977"/>
            <a:ext cx="2747511" cy="5708771"/>
            <a:chOff x="656088" y="672977"/>
            <a:chExt cx="2747511" cy="5708771"/>
          </a:xfrm>
        </p:grpSpPr>
        <p:pic>
          <p:nvPicPr>
            <p:cNvPr id="4" name="Picture 3" descr="Diagram, engineering drawing, schematic&#10;&#10;Description automatically generated">
              <a:extLst>
                <a:ext uri="{FF2B5EF4-FFF2-40B4-BE49-F238E27FC236}">
                  <a16:creationId xmlns:a16="http://schemas.microsoft.com/office/drawing/2014/main" id="{639B225F-134B-43FD-8ED1-5D3036156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6088" y="672977"/>
              <a:ext cx="2747511" cy="5708771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E4888D3-39FD-4012-9608-113D5DC1F61F}"/>
                </a:ext>
              </a:extLst>
            </p:cNvPr>
            <p:cNvSpPr/>
            <p:nvPr/>
          </p:nvSpPr>
          <p:spPr>
            <a:xfrm>
              <a:off x="2701729" y="2116976"/>
              <a:ext cx="391109" cy="39110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3609DED5-FA7E-4D95-BFBD-672E6399E659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 rot="10800000" flipV="1">
              <a:off x="2181933" y="2312531"/>
              <a:ext cx="519796" cy="2952978"/>
            </a:xfrm>
            <a:prstGeom prst="bentConnector2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EA90FD98-C225-489E-AA74-FB84C8E165EB}"/>
                </a:ext>
              </a:extLst>
            </p:cNvPr>
            <p:cNvCxnSpPr>
              <a:cxnSpLocks/>
            </p:cNvCxnSpPr>
            <p:nvPr/>
          </p:nvCxnSpPr>
          <p:spPr>
            <a:xfrm>
              <a:off x="2173923" y="5450652"/>
              <a:ext cx="907788" cy="380600"/>
            </a:xfrm>
            <a:prstGeom prst="bentConnector3">
              <a:avLst>
                <a:gd name="adj1" fmla="val 27616"/>
              </a:avLst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130DB9F6-CB37-44E1-A078-93F2EEC28D99}"/>
                </a:ext>
              </a:extLst>
            </p:cNvPr>
            <p:cNvCxnSpPr>
              <a:cxnSpLocks/>
            </p:cNvCxnSpPr>
            <p:nvPr/>
          </p:nvCxnSpPr>
          <p:spPr>
            <a:xfrm>
              <a:off x="2129211" y="5471472"/>
              <a:ext cx="871285" cy="672574"/>
            </a:xfrm>
            <a:prstGeom prst="bentConnector3">
              <a:avLst>
                <a:gd name="adj1" fmla="val 3842"/>
              </a:avLst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D1B3A85-BFD3-4463-A902-1765246988EF}"/>
                </a:ext>
              </a:extLst>
            </p:cNvPr>
            <p:cNvCxnSpPr>
              <a:cxnSpLocks/>
              <a:stCxn id="8" idx="7"/>
            </p:cNvCxnSpPr>
            <p:nvPr/>
          </p:nvCxnSpPr>
          <p:spPr>
            <a:xfrm rot="5400000" flipH="1" flipV="1">
              <a:off x="1207136" y="3979336"/>
              <a:ext cx="2466935" cy="240786"/>
            </a:xfrm>
            <a:prstGeom prst="bentConnector2">
              <a:avLst/>
            </a:prstGeom>
            <a:ln w="28575">
              <a:solidFill>
                <a:srgbClr val="8A6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737B6A0A-3E8C-4FCA-AAA0-2AC7FF3ADBC9}"/>
                </a:ext>
              </a:extLst>
            </p:cNvPr>
            <p:cNvCxnSpPr>
              <a:endCxn id="11" idx="2"/>
            </p:cNvCxnSpPr>
            <p:nvPr/>
          </p:nvCxnSpPr>
          <p:spPr>
            <a:xfrm rot="16200000" flipV="1">
              <a:off x="1568023" y="1677733"/>
              <a:ext cx="1415885" cy="684616"/>
            </a:xfrm>
            <a:prstGeom prst="bentConnector4">
              <a:avLst>
                <a:gd name="adj1" fmla="val 17751"/>
                <a:gd name="adj2" fmla="val 133391"/>
              </a:avLst>
            </a:prstGeom>
            <a:ln w="28575">
              <a:solidFill>
                <a:srgbClr val="8A6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E7645201-AEBD-4C7D-90E8-468442E2FD10}"/>
                </a:ext>
              </a:extLst>
            </p:cNvPr>
            <p:cNvCxnSpPr>
              <a:cxnSpLocks/>
              <a:stCxn id="11" idx="4"/>
              <a:endCxn id="8" idx="1"/>
            </p:cNvCxnSpPr>
            <p:nvPr/>
          </p:nvCxnSpPr>
          <p:spPr>
            <a:xfrm rot="5400000">
              <a:off x="173662" y="3377646"/>
              <a:ext cx="3825544" cy="85557"/>
            </a:xfrm>
            <a:prstGeom prst="bentConnector3">
              <a:avLst>
                <a:gd name="adj1" fmla="val -2453"/>
              </a:avLst>
            </a:prstGeom>
            <a:ln w="28575">
              <a:solidFill>
                <a:srgbClr val="8A6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3E5666D-3C60-45E5-95D2-420D5FF4B101}"/>
                </a:ext>
              </a:extLst>
            </p:cNvPr>
            <p:cNvSpPr/>
            <p:nvPr/>
          </p:nvSpPr>
          <p:spPr>
            <a:xfrm>
              <a:off x="2927353" y="5798319"/>
              <a:ext cx="391109" cy="39110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E8709F5-AC82-4343-802E-CCC245E29699}"/>
                </a:ext>
              </a:extLst>
            </p:cNvPr>
            <p:cNvSpPr/>
            <p:nvPr/>
          </p:nvSpPr>
          <p:spPr>
            <a:xfrm>
              <a:off x="1933657" y="1116543"/>
              <a:ext cx="391109" cy="39110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5</a:t>
              </a:r>
            </a:p>
          </p:txBody>
        </p: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6BCD8CBA-4712-4A2F-9E7B-102DF20FE53A}"/>
                </a:ext>
              </a:extLst>
            </p:cNvPr>
            <p:cNvCxnSpPr>
              <a:cxnSpLocks/>
            </p:cNvCxnSpPr>
            <p:nvPr/>
          </p:nvCxnSpPr>
          <p:spPr>
            <a:xfrm>
              <a:off x="932563" y="4511975"/>
              <a:ext cx="1097280" cy="822960"/>
            </a:xfrm>
            <a:prstGeom prst="bentConnector3">
              <a:avLst>
                <a:gd name="adj1" fmla="val 76743"/>
              </a:avLst>
            </a:prstGeom>
            <a:ln w="28575">
              <a:solidFill>
                <a:srgbClr val="E61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2A34A9F-A98D-44AB-AD40-A7011B94AA38}"/>
                </a:ext>
              </a:extLst>
            </p:cNvPr>
            <p:cNvSpPr/>
            <p:nvPr/>
          </p:nvSpPr>
          <p:spPr>
            <a:xfrm>
              <a:off x="678817" y="4163071"/>
              <a:ext cx="391109" cy="39110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03224CF-3C5E-45B1-BAFD-0FE76996FB7D}"/>
                </a:ext>
              </a:extLst>
            </p:cNvPr>
            <p:cNvSpPr/>
            <p:nvPr/>
          </p:nvSpPr>
          <p:spPr>
            <a:xfrm>
              <a:off x="1986378" y="5275919"/>
              <a:ext cx="391109" cy="39110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</a:p>
          </p:txBody>
        </p:sp>
        <p:sp>
          <p:nvSpPr>
            <p:cNvPr id="155" name="Arrow: Left 154">
              <a:extLst>
                <a:ext uri="{FF2B5EF4-FFF2-40B4-BE49-F238E27FC236}">
                  <a16:creationId xmlns:a16="http://schemas.microsoft.com/office/drawing/2014/main" id="{7867FF87-C79A-4463-B001-B8C85A4FBF0C}"/>
                </a:ext>
              </a:extLst>
            </p:cNvPr>
            <p:cNvSpPr/>
            <p:nvPr/>
          </p:nvSpPr>
          <p:spPr>
            <a:xfrm>
              <a:off x="2285148" y="2199294"/>
              <a:ext cx="285750" cy="238125"/>
            </a:xfrm>
            <a:prstGeom prst="lef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Arrow: Left 159">
              <a:extLst>
                <a:ext uri="{FF2B5EF4-FFF2-40B4-BE49-F238E27FC236}">
                  <a16:creationId xmlns:a16="http://schemas.microsoft.com/office/drawing/2014/main" id="{68FFEF00-3563-443B-BD67-563BD2C664D0}"/>
                </a:ext>
              </a:extLst>
            </p:cNvPr>
            <p:cNvSpPr/>
            <p:nvPr/>
          </p:nvSpPr>
          <p:spPr>
            <a:xfrm rot="16200000" flipH="1">
              <a:off x="2182124" y="4536849"/>
              <a:ext cx="285750" cy="238125"/>
            </a:xfrm>
            <a:prstGeom prst="leftArrow">
              <a:avLst/>
            </a:prstGeom>
            <a:solidFill>
              <a:srgbClr val="8A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Arrow: Left 160">
              <a:extLst>
                <a:ext uri="{FF2B5EF4-FFF2-40B4-BE49-F238E27FC236}">
                  <a16:creationId xmlns:a16="http://schemas.microsoft.com/office/drawing/2014/main" id="{CB3F1150-561A-468C-A835-91822389E45D}"/>
                </a:ext>
              </a:extLst>
            </p:cNvPr>
            <p:cNvSpPr/>
            <p:nvPr/>
          </p:nvSpPr>
          <p:spPr>
            <a:xfrm rot="16200000" flipH="1">
              <a:off x="1557336" y="2131713"/>
              <a:ext cx="285750" cy="238125"/>
            </a:xfrm>
            <a:prstGeom prst="leftArrow">
              <a:avLst/>
            </a:prstGeom>
            <a:solidFill>
              <a:srgbClr val="8A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Arrow: Left 161">
              <a:extLst>
                <a:ext uri="{FF2B5EF4-FFF2-40B4-BE49-F238E27FC236}">
                  <a16:creationId xmlns:a16="http://schemas.microsoft.com/office/drawing/2014/main" id="{E6C11E94-6953-4F10-9C17-6AB0458C501D}"/>
                </a:ext>
              </a:extLst>
            </p:cNvPr>
            <p:cNvSpPr/>
            <p:nvPr/>
          </p:nvSpPr>
          <p:spPr>
            <a:xfrm rot="16200000" flipV="1">
              <a:off x="1900300" y="1668820"/>
              <a:ext cx="285750" cy="238125"/>
            </a:xfrm>
            <a:prstGeom prst="leftArrow">
              <a:avLst/>
            </a:prstGeom>
            <a:solidFill>
              <a:srgbClr val="8A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CD7DBEE-BBAD-4E11-84B4-E7F159381DDC}"/>
                </a:ext>
              </a:extLst>
            </p:cNvPr>
            <p:cNvSpPr/>
            <p:nvPr/>
          </p:nvSpPr>
          <p:spPr>
            <a:xfrm>
              <a:off x="2560996" y="2670706"/>
              <a:ext cx="391109" cy="3911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</p:grpSp>
      <p:graphicFrame>
        <p:nvGraphicFramePr>
          <p:cNvPr id="179" name="Table 179">
            <a:extLst>
              <a:ext uri="{FF2B5EF4-FFF2-40B4-BE49-F238E27FC236}">
                <a16:creationId xmlns:a16="http://schemas.microsoft.com/office/drawing/2014/main" id="{71AA4E7A-9589-4B4D-96E3-7EFA660E07C3}"/>
              </a:ext>
            </a:extLst>
          </p:cNvPr>
          <p:cNvGraphicFramePr>
            <a:graphicFrameLocks noGrp="1"/>
          </p:cNvGraphicFramePr>
          <p:nvPr/>
        </p:nvGraphicFramePr>
        <p:xfrm>
          <a:off x="4318216" y="2485044"/>
          <a:ext cx="3619047" cy="3760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249">
                  <a:extLst>
                    <a:ext uri="{9D8B030D-6E8A-4147-A177-3AD203B41FA5}">
                      <a16:colId xmlns:a16="http://schemas.microsoft.com/office/drawing/2014/main" val="3035294579"/>
                    </a:ext>
                  </a:extLst>
                </a:gridCol>
                <a:gridCol w="2779798">
                  <a:extLst>
                    <a:ext uri="{9D8B030D-6E8A-4147-A177-3AD203B41FA5}">
                      <a16:colId xmlns:a16="http://schemas.microsoft.com/office/drawing/2014/main" val="3106321892"/>
                    </a:ext>
                  </a:extLst>
                </a:gridCol>
              </a:tblGrid>
              <a:tr h="626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Drawer beside mount table that storage Blade Z1,Z2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067543"/>
                  </a:ext>
                </a:extLst>
              </a:tr>
              <a:tr h="626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SGDG Machine is changing blade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804227"/>
                  </a:ext>
                </a:extLst>
              </a:tr>
              <a:tr h="626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Cart of Dressing board and 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F-cut slice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427024"/>
                  </a:ext>
                </a:extLst>
              </a:tr>
              <a:tr h="626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IPQC booth after cut 1</a:t>
                      </a:r>
                      <a:r>
                        <a:rPr lang="en-US" sz="1400" b="0" baseline="300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slice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526074"/>
                  </a:ext>
                </a:extLst>
              </a:tr>
              <a:tr h="626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Measuring 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559580"/>
                  </a:ext>
                </a:extLst>
              </a:tr>
              <a:tr h="626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Computer desk to record information after measure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346899"/>
                  </a:ext>
                </a:extLst>
              </a:tr>
            </a:tbl>
          </a:graphicData>
        </a:graphic>
      </p:graphicFrame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3D27D9C-541B-4A02-ACE2-3C87D859ECE3}"/>
              </a:ext>
            </a:extLst>
          </p:cNvPr>
          <p:cNvGrpSpPr/>
          <p:nvPr/>
        </p:nvGrpSpPr>
        <p:grpSpPr>
          <a:xfrm>
            <a:off x="4536269" y="2597008"/>
            <a:ext cx="410586" cy="3554247"/>
            <a:chOff x="4545894" y="2637424"/>
            <a:chExt cx="410586" cy="3554247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599205DC-EA59-4DAD-9331-96EE5E44E242}"/>
                </a:ext>
              </a:extLst>
            </p:cNvPr>
            <p:cNvSpPr/>
            <p:nvPr/>
          </p:nvSpPr>
          <p:spPr>
            <a:xfrm>
              <a:off x="4565371" y="2637424"/>
              <a:ext cx="391109" cy="39110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B7F40B6C-9A6B-445B-BE58-C05D696670B6}"/>
                </a:ext>
              </a:extLst>
            </p:cNvPr>
            <p:cNvSpPr/>
            <p:nvPr/>
          </p:nvSpPr>
          <p:spPr>
            <a:xfrm>
              <a:off x="4557961" y="3880525"/>
              <a:ext cx="391109" cy="39110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C90D69F-D10B-49DE-9D29-3FCF2241372E}"/>
                </a:ext>
              </a:extLst>
            </p:cNvPr>
            <p:cNvSpPr/>
            <p:nvPr/>
          </p:nvSpPr>
          <p:spPr>
            <a:xfrm>
              <a:off x="4557961" y="5160557"/>
              <a:ext cx="391109" cy="39110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5</a:t>
              </a: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3E6C947-0BD1-40C0-A8D6-77BAEF8E53F0}"/>
                </a:ext>
              </a:extLst>
            </p:cNvPr>
            <p:cNvSpPr/>
            <p:nvPr/>
          </p:nvSpPr>
          <p:spPr>
            <a:xfrm>
              <a:off x="4545894" y="5800562"/>
              <a:ext cx="391109" cy="39110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6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C9DB466D-DDF0-403B-BD16-2EFE4FF82E0D}"/>
                </a:ext>
              </a:extLst>
            </p:cNvPr>
            <p:cNvSpPr/>
            <p:nvPr/>
          </p:nvSpPr>
          <p:spPr>
            <a:xfrm>
              <a:off x="4557961" y="3272494"/>
              <a:ext cx="391109" cy="39110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2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670AE662-DB20-4D25-AA32-A7465D834F17}"/>
                </a:ext>
              </a:extLst>
            </p:cNvPr>
            <p:cNvSpPr/>
            <p:nvPr/>
          </p:nvSpPr>
          <p:spPr>
            <a:xfrm>
              <a:off x="4562929" y="4520541"/>
              <a:ext cx="391109" cy="3911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4</a:t>
              </a:r>
            </a:p>
          </p:txBody>
        </p:sp>
      </p:grp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F95D1D93-76C2-4C48-92DB-F1E8A2719EF2}"/>
              </a:ext>
            </a:extLst>
          </p:cNvPr>
          <p:cNvSpPr/>
          <p:nvPr/>
        </p:nvSpPr>
        <p:spPr>
          <a:xfrm>
            <a:off x="8398283" y="5160857"/>
            <a:ext cx="3557030" cy="1000434"/>
          </a:xfrm>
          <a:prstGeom prst="roundRect">
            <a:avLst/>
          </a:prstGeom>
          <a:solidFill>
            <a:srgbClr val="E61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02B8EEFF-F02A-4290-B2D5-09B8EEA78534}"/>
              </a:ext>
            </a:extLst>
          </p:cNvPr>
          <p:cNvSpPr/>
          <p:nvPr/>
        </p:nvSpPr>
        <p:spPr>
          <a:xfrm>
            <a:off x="8398283" y="3930214"/>
            <a:ext cx="3557030" cy="1000434"/>
          </a:xfrm>
          <a:prstGeom prst="roundRect">
            <a:avLst/>
          </a:prstGeom>
          <a:solidFill>
            <a:srgbClr val="8A6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857F01FC-C73A-4427-9351-E8BB5B743956}"/>
              </a:ext>
            </a:extLst>
          </p:cNvPr>
          <p:cNvSpPr/>
          <p:nvPr/>
        </p:nvSpPr>
        <p:spPr>
          <a:xfrm>
            <a:off x="8409308" y="2711900"/>
            <a:ext cx="3557030" cy="1000434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FC090844-A3A1-4601-834C-06D0FBEA3F08}"/>
              </a:ext>
            </a:extLst>
          </p:cNvPr>
          <p:cNvSpPr/>
          <p:nvPr/>
        </p:nvSpPr>
        <p:spPr>
          <a:xfrm>
            <a:off x="8409308" y="1523392"/>
            <a:ext cx="3557030" cy="10004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5AF739DA-AD9F-4E30-8F46-9C456881FDD4}"/>
              </a:ext>
            </a:extLst>
          </p:cNvPr>
          <p:cNvSpPr/>
          <p:nvPr/>
        </p:nvSpPr>
        <p:spPr>
          <a:xfrm>
            <a:off x="8542559" y="1655938"/>
            <a:ext cx="3326126" cy="747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PREPARE</a:t>
            </a:r>
          </a:p>
          <a:p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Distance = 7.2 m</a:t>
            </a:r>
          </a:p>
          <a:p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Transportation time = 8 sec</a:t>
            </a:r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976007BB-858B-4D83-A759-34956B275499}"/>
              </a:ext>
            </a:extLst>
          </p:cNvPr>
          <p:cNvSpPr/>
          <p:nvPr/>
        </p:nvSpPr>
        <p:spPr>
          <a:xfrm>
            <a:off x="8535785" y="2825364"/>
            <a:ext cx="3326126" cy="747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OPERATION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Distance = 4.8 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Transportation time = 48 sec</a:t>
            </a:r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54020FB8-B45C-4512-80DD-01EEB31DB14F}"/>
              </a:ext>
            </a:extLst>
          </p:cNvPr>
          <p:cNvSpPr/>
          <p:nvPr/>
        </p:nvSpPr>
        <p:spPr>
          <a:xfrm>
            <a:off x="8513735" y="4056541"/>
            <a:ext cx="3326126" cy="747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A690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MEASUREMENT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Distance = 25.2 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Transportation time = 30 sec</a:t>
            </a:r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ABC68F12-AF6D-475F-9DB6-F082E9E60CC4}"/>
              </a:ext>
            </a:extLst>
          </p:cNvPr>
          <p:cNvSpPr/>
          <p:nvPr/>
        </p:nvSpPr>
        <p:spPr>
          <a:xfrm>
            <a:off x="8513735" y="5295413"/>
            <a:ext cx="3326126" cy="747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61A85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RECORD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Distance = 10.8 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Transportation time = 18 sec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FE8E20C-3029-4439-856F-CBFCA37B3D8A}"/>
              </a:ext>
            </a:extLst>
          </p:cNvPr>
          <p:cNvSpPr/>
          <p:nvPr/>
        </p:nvSpPr>
        <p:spPr>
          <a:xfrm>
            <a:off x="4086351" y="631301"/>
            <a:ext cx="8105649" cy="63130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From flow diagram, Total transportation distance is 48 meter and </a:t>
            </a:r>
          </a:p>
          <a:p>
            <a:pPr algn="ctr"/>
            <a:r>
              <a:rPr lang="en-US" sz="15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Total transportation time is 1 minutes 44 seconds</a:t>
            </a:r>
            <a:endParaRPr lang="en-US" sz="15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C6D9390B-09BC-4ACD-802C-E885137ED734}"/>
              </a:ext>
            </a:extLst>
          </p:cNvPr>
          <p:cNvSpPr/>
          <p:nvPr/>
        </p:nvSpPr>
        <p:spPr>
          <a:xfrm>
            <a:off x="4473296" y="1393740"/>
            <a:ext cx="359449" cy="359449"/>
          </a:xfrm>
          <a:prstGeom prst="ellipse">
            <a:avLst/>
          </a:prstGeom>
          <a:solidFill>
            <a:srgbClr val="003366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600" dirty="0">
              <a:solidFill>
                <a:srgbClr val="003366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2377122-00BC-40E2-90C5-10BAFC15C5D3}"/>
              </a:ext>
            </a:extLst>
          </p:cNvPr>
          <p:cNvSpPr/>
          <p:nvPr/>
        </p:nvSpPr>
        <p:spPr>
          <a:xfrm>
            <a:off x="6282693" y="1408046"/>
            <a:ext cx="340455" cy="340455"/>
          </a:xfrm>
          <a:prstGeom prst="rect">
            <a:avLst/>
          </a:prstGeom>
          <a:solidFill>
            <a:srgbClr val="003366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600" dirty="0">
              <a:solidFill>
                <a:srgbClr val="003366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8" name="Arrow: Left 197">
            <a:extLst>
              <a:ext uri="{FF2B5EF4-FFF2-40B4-BE49-F238E27FC236}">
                <a16:creationId xmlns:a16="http://schemas.microsoft.com/office/drawing/2014/main" id="{0791B695-59DE-4DA7-B047-A06759AEB376}"/>
              </a:ext>
            </a:extLst>
          </p:cNvPr>
          <p:cNvSpPr/>
          <p:nvPr/>
        </p:nvSpPr>
        <p:spPr>
          <a:xfrm>
            <a:off x="4474956" y="1945510"/>
            <a:ext cx="428249" cy="382941"/>
          </a:xfrm>
          <a:prstGeom prst="leftArrow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1ADDB45C-50AF-4508-9736-5AF30E158C60}"/>
              </a:ext>
            </a:extLst>
          </p:cNvPr>
          <p:cNvSpPr/>
          <p:nvPr/>
        </p:nvSpPr>
        <p:spPr>
          <a:xfrm>
            <a:off x="4787849" y="1390822"/>
            <a:ext cx="1244899" cy="463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Operation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4CB6CC1C-A2DE-4B36-B05F-DF2735DA1B70}"/>
              </a:ext>
            </a:extLst>
          </p:cNvPr>
          <p:cNvSpPr/>
          <p:nvPr/>
        </p:nvSpPr>
        <p:spPr>
          <a:xfrm>
            <a:off x="6630156" y="1375570"/>
            <a:ext cx="1244899" cy="463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Inspection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C759B3D6-39D1-4C3B-9446-53D0658450CA}"/>
              </a:ext>
            </a:extLst>
          </p:cNvPr>
          <p:cNvSpPr/>
          <p:nvPr/>
        </p:nvSpPr>
        <p:spPr>
          <a:xfrm>
            <a:off x="4887371" y="1920172"/>
            <a:ext cx="1683834" cy="463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Transportation</a:t>
            </a:r>
          </a:p>
        </p:txBody>
      </p:sp>
      <p:sp>
        <p:nvSpPr>
          <p:cNvPr id="58" name="Arrow: Left-Right 57">
            <a:extLst>
              <a:ext uri="{FF2B5EF4-FFF2-40B4-BE49-F238E27FC236}">
                <a16:creationId xmlns:a16="http://schemas.microsoft.com/office/drawing/2014/main" id="{4007BA7C-6DD8-4518-81D2-600AC8E71339}"/>
              </a:ext>
            </a:extLst>
          </p:cNvPr>
          <p:cNvSpPr/>
          <p:nvPr/>
        </p:nvSpPr>
        <p:spPr>
          <a:xfrm rot="16200000">
            <a:off x="1601955" y="4763161"/>
            <a:ext cx="355312" cy="216146"/>
          </a:xfrm>
          <a:prstGeom prst="leftRightArrow">
            <a:avLst/>
          </a:prstGeom>
          <a:solidFill>
            <a:srgbClr val="E61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Arrow: Left-Right 58">
            <a:extLst>
              <a:ext uri="{FF2B5EF4-FFF2-40B4-BE49-F238E27FC236}">
                <a16:creationId xmlns:a16="http://schemas.microsoft.com/office/drawing/2014/main" id="{4C334248-4079-4CFF-BDDC-96801482E852}"/>
              </a:ext>
            </a:extLst>
          </p:cNvPr>
          <p:cNvSpPr/>
          <p:nvPr/>
        </p:nvSpPr>
        <p:spPr>
          <a:xfrm rot="10800000">
            <a:off x="2486904" y="5721906"/>
            <a:ext cx="355312" cy="216146"/>
          </a:xfrm>
          <a:prstGeom prst="left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Arrow: Left-Right 59">
            <a:extLst>
              <a:ext uri="{FF2B5EF4-FFF2-40B4-BE49-F238E27FC236}">
                <a16:creationId xmlns:a16="http://schemas.microsoft.com/office/drawing/2014/main" id="{9552E0DF-6982-44F9-8FCF-7CCE0A72D178}"/>
              </a:ext>
            </a:extLst>
          </p:cNvPr>
          <p:cNvSpPr/>
          <p:nvPr/>
        </p:nvSpPr>
        <p:spPr>
          <a:xfrm rot="10800000">
            <a:off x="2244601" y="6016762"/>
            <a:ext cx="355312" cy="216146"/>
          </a:xfrm>
          <a:prstGeom prst="left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170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37C8BC-F28B-4754-8FA5-29A4149B6B57}"/>
              </a:ext>
            </a:extLst>
          </p:cNvPr>
          <p:cNvSpPr/>
          <p:nvPr/>
        </p:nvSpPr>
        <p:spPr>
          <a:xfrm>
            <a:off x="-2" y="-1"/>
            <a:ext cx="12192002" cy="618068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REPORT OF SG Dicing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16F20-81EA-4071-9FF3-5ADB292CD13F}"/>
              </a:ext>
            </a:extLst>
          </p:cNvPr>
          <p:cNvSpPr txBox="1"/>
          <p:nvPr/>
        </p:nvSpPr>
        <p:spPr>
          <a:xfrm>
            <a:off x="365760" y="680197"/>
            <a:ext cx="10176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From work load analysis has chosen </a:t>
            </a:r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Operation Z2 activity 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to improvement</a:t>
            </a:r>
            <a:endParaRPr lang="en-US" sz="16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FF4B876-A434-4EC3-B7DC-BB2AD9F5E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63614"/>
              </p:ext>
            </p:extLst>
          </p:nvPr>
        </p:nvGraphicFramePr>
        <p:xfrm>
          <a:off x="-2" y="1078029"/>
          <a:ext cx="12192002" cy="5374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420">
                  <a:extLst>
                    <a:ext uri="{9D8B030D-6E8A-4147-A177-3AD203B41FA5}">
                      <a16:colId xmlns:a16="http://schemas.microsoft.com/office/drawing/2014/main" val="2105105343"/>
                    </a:ext>
                  </a:extLst>
                </a:gridCol>
                <a:gridCol w="2456582">
                  <a:extLst>
                    <a:ext uri="{9D8B030D-6E8A-4147-A177-3AD203B41FA5}">
                      <a16:colId xmlns:a16="http://schemas.microsoft.com/office/drawing/2014/main" val="8101069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513041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68691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725354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78825986"/>
                    </a:ext>
                  </a:extLst>
                </a:gridCol>
              </a:tblGrid>
              <a:tr h="57350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Activity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Direct time analysis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Report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Production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Non-production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Idle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33306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Prepare Z1, Z2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489721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Operation Z1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846905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Operation Z2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278922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334123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Record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72503"/>
                  </a:ext>
                </a:extLst>
              </a:tr>
            </a:tbl>
          </a:graphicData>
        </a:graphic>
      </p:graphicFrame>
      <p:pic>
        <p:nvPicPr>
          <p:cNvPr id="17" name="Picture 1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81749EF5-6FFE-43A1-BDF9-EC1525C7B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45" y="1961939"/>
            <a:ext cx="2338140" cy="381838"/>
          </a:xfrm>
          <a:prstGeom prst="rect">
            <a:avLst/>
          </a:prstGeom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7CE7A51E-7B5A-453A-ABC1-F83B581CD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556" y="1736636"/>
            <a:ext cx="1960357" cy="8042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BB052B-ED4A-492C-93D1-E0954C02E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918" y="1684288"/>
            <a:ext cx="1632299" cy="8978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FFF6E6-C742-4DE9-8892-DD0B6C278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394" y="1674663"/>
            <a:ext cx="1754188" cy="896196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C0F899D5-5D84-4CCC-ABA8-50491F9F7D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" t="1408" r="490" b="-253"/>
          <a:stretch/>
        </p:blipFill>
        <p:spPr>
          <a:xfrm>
            <a:off x="1813072" y="2658590"/>
            <a:ext cx="2065910" cy="879260"/>
          </a:xfrm>
          <a:prstGeom prst="rect">
            <a:avLst/>
          </a:prstGeom>
        </p:spPr>
      </p:pic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C057EE56-BD9A-44DC-B33D-77C545900CB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" t="1499" r="1"/>
          <a:stretch/>
        </p:blipFill>
        <p:spPr>
          <a:xfrm>
            <a:off x="4123614" y="2695319"/>
            <a:ext cx="1920240" cy="8058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3095572-564A-444F-BED0-7782B679E8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4949" y="3633615"/>
            <a:ext cx="1920236" cy="8163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2F060E3-46A0-4077-92EA-0CC5710E16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9495" y="3634429"/>
            <a:ext cx="1920236" cy="816388"/>
          </a:xfrm>
          <a:prstGeom prst="rect">
            <a:avLst/>
          </a:prstGeom>
        </p:spPr>
      </p:pic>
      <p:pic>
        <p:nvPicPr>
          <p:cNvPr id="29" name="Picture 28" descr="Table&#10;&#10;Description automatically generated with medium confidence">
            <a:extLst>
              <a:ext uri="{FF2B5EF4-FFF2-40B4-BE49-F238E27FC236}">
                <a16:creationId xmlns:a16="http://schemas.microsoft.com/office/drawing/2014/main" id="{CFFCC080-7CFB-4CD8-B79B-68594F6EE0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"/>
          <a:stretch/>
        </p:blipFill>
        <p:spPr>
          <a:xfrm>
            <a:off x="2080935" y="3619706"/>
            <a:ext cx="1502722" cy="906494"/>
          </a:xfrm>
          <a:prstGeom prst="rect">
            <a:avLst/>
          </a:prstGeom>
        </p:spPr>
      </p:pic>
      <p:pic>
        <p:nvPicPr>
          <p:cNvPr id="30" name="Picture 29" descr="Table&#10;&#10;Description automatically generated">
            <a:extLst>
              <a:ext uri="{FF2B5EF4-FFF2-40B4-BE49-F238E27FC236}">
                <a16:creationId xmlns:a16="http://schemas.microsoft.com/office/drawing/2014/main" id="{203DAB13-1D14-4A2B-A218-FB9A1F91B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48" y="3664601"/>
            <a:ext cx="1920240" cy="800848"/>
          </a:xfrm>
          <a:prstGeom prst="rect">
            <a:avLst/>
          </a:prstGeom>
        </p:spPr>
      </p:pic>
      <p:pic>
        <p:nvPicPr>
          <p:cNvPr id="31" name="Picture 30" descr="Table&#10;&#10;Description automatically generated with medium confidence">
            <a:extLst>
              <a:ext uri="{FF2B5EF4-FFF2-40B4-BE49-F238E27FC236}">
                <a16:creationId xmlns:a16="http://schemas.microsoft.com/office/drawing/2014/main" id="{0A6C6D73-C73C-4F45-91FC-07CF33BD22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45" y="4722755"/>
            <a:ext cx="2338140" cy="600601"/>
          </a:xfrm>
          <a:prstGeom prst="rect">
            <a:avLst/>
          </a:prstGeom>
        </p:spPr>
      </p:pic>
      <p:pic>
        <p:nvPicPr>
          <p:cNvPr id="32" name="Picture 31" descr="Table&#10;&#10;Description automatically generated">
            <a:extLst>
              <a:ext uri="{FF2B5EF4-FFF2-40B4-BE49-F238E27FC236}">
                <a16:creationId xmlns:a16="http://schemas.microsoft.com/office/drawing/2014/main" id="{F5694C90-53AB-42E7-A8C2-38A77BBAB0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69" y="4624836"/>
            <a:ext cx="1937827" cy="8008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430D76-D4E3-4CBC-894F-CA44C74113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91900" y="4570511"/>
            <a:ext cx="1622885" cy="85517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702D8CA-2D4A-468D-B4C3-3D75214C60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57045" y="4585195"/>
            <a:ext cx="1622885" cy="866279"/>
          </a:xfrm>
          <a:prstGeom prst="rect">
            <a:avLst/>
          </a:prstGeom>
        </p:spPr>
      </p:pic>
      <p:pic>
        <p:nvPicPr>
          <p:cNvPr id="35" name="Picture 3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7DA22888-4BF3-482A-BA8D-C2817C2B05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61" y="5727033"/>
            <a:ext cx="2338140" cy="444928"/>
          </a:xfrm>
          <a:prstGeom prst="rect">
            <a:avLst/>
          </a:prstGeom>
        </p:spPr>
      </p:pic>
      <p:pic>
        <p:nvPicPr>
          <p:cNvPr id="36" name="Picture 35" descr="Table&#10;&#10;Description automatically generated">
            <a:extLst>
              <a:ext uri="{FF2B5EF4-FFF2-40B4-BE49-F238E27FC236}">
                <a16:creationId xmlns:a16="http://schemas.microsoft.com/office/drawing/2014/main" id="{8C076E34-65DC-49C8-BEF5-699A6A99053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319" y="5565821"/>
            <a:ext cx="1920240" cy="7963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F3FC2D8-B57A-4DB6-89A9-4FB8CAFAA1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91394" y="5512276"/>
            <a:ext cx="1727306" cy="8968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B724F03-45E9-4729-BD76-F96E46F0A9B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48142" y="2658590"/>
            <a:ext cx="1920235" cy="84759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9F71CE4-6BCD-4B85-AC5D-90D32FD4FCC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10018" y="2694453"/>
            <a:ext cx="1920236" cy="8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63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3D0AF36-72EF-4536-BD87-83760DF152B8}"/>
              </a:ext>
            </a:extLst>
          </p:cNvPr>
          <p:cNvSpPr/>
          <p:nvPr/>
        </p:nvSpPr>
        <p:spPr>
          <a:xfrm>
            <a:off x="-1525" y="1352631"/>
            <a:ext cx="6688163" cy="29718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8A2C84-2550-4E4F-8995-33559343D46F}"/>
              </a:ext>
            </a:extLst>
          </p:cNvPr>
          <p:cNvSpPr/>
          <p:nvPr/>
        </p:nvSpPr>
        <p:spPr>
          <a:xfrm>
            <a:off x="3049" y="4095670"/>
            <a:ext cx="6656832" cy="23324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995559-AEC7-4EA2-8998-F9BE9847CFB4}"/>
              </a:ext>
            </a:extLst>
          </p:cNvPr>
          <p:cNvSpPr/>
          <p:nvPr/>
        </p:nvSpPr>
        <p:spPr>
          <a:xfrm>
            <a:off x="6656832" y="457199"/>
            <a:ext cx="5535168" cy="59708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197107-8F6F-4FCF-B469-065B5F206798}"/>
              </a:ext>
            </a:extLst>
          </p:cNvPr>
          <p:cNvSpPr/>
          <p:nvPr/>
        </p:nvSpPr>
        <p:spPr>
          <a:xfrm>
            <a:off x="-2" y="-1"/>
            <a:ext cx="12192002" cy="4572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REPORT of PREPARE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Change Blade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Z1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,</a:t>
            </a:r>
            <a:r>
              <a:rPr lang="en-US" sz="2800" b="1" dirty="0">
                <a:solidFill>
                  <a:srgbClr val="FF818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Z2</a:t>
            </a:r>
            <a:endParaRPr lang="en-US" sz="28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5AE7C6-0658-445A-BE21-15364A4B1534}"/>
              </a:ext>
            </a:extLst>
          </p:cNvPr>
          <p:cNvSpPr/>
          <p:nvPr/>
        </p:nvSpPr>
        <p:spPr>
          <a:xfrm>
            <a:off x="7875696" y="539716"/>
            <a:ext cx="3127248" cy="338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Pareto graph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92FCDE-356A-4FF8-9ACC-0A8BE3B5F7A1}"/>
              </a:ext>
            </a:extLst>
          </p:cNvPr>
          <p:cNvSpPr/>
          <p:nvPr/>
        </p:nvSpPr>
        <p:spPr>
          <a:xfrm>
            <a:off x="123045" y="4104592"/>
            <a:ext cx="1120137" cy="58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u="sng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6D827-D1C5-4F6C-9E7D-0476A4546850}"/>
              </a:ext>
            </a:extLst>
          </p:cNvPr>
          <p:cNvSpPr txBox="1"/>
          <p:nvPr/>
        </p:nvSpPr>
        <p:spPr>
          <a:xfrm>
            <a:off x="-18723" y="534965"/>
            <a:ext cx="68564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	From flow process chart, will get 5 symbols of process chart and </a:t>
            </a:r>
          </a:p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Pareto graph. So, operation activity has production </a:t>
            </a:r>
            <a:r>
              <a:rPr lang="en-US" sz="14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92.2%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,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non-production </a:t>
            </a:r>
          </a:p>
          <a:p>
            <a:r>
              <a:rPr lang="en-US" sz="1400" b="1" dirty="0">
                <a:ln w="3175">
                  <a:solidFill>
                    <a:schemeClr val="tx1"/>
                  </a:solidFill>
                </a:ln>
                <a:solidFill>
                  <a:srgbClr val="E0E509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7.8%</a:t>
            </a:r>
            <a:r>
              <a:rPr lang="en-US" sz="1400" b="1" dirty="0">
                <a:solidFill>
                  <a:srgbClr val="E0E509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and idle </a:t>
            </a:r>
            <a:r>
              <a:rPr lang="en-US" sz="1400" b="1" dirty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0%</a:t>
            </a:r>
            <a:endParaRPr lang="en-US" dirty="0"/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A86CBAF0-8E0A-4D0B-B255-8911F2F5A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75" y="2545451"/>
            <a:ext cx="5988358" cy="977950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2E1D2BEA-7BDA-4907-879D-7230A9386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79" y="4222260"/>
            <a:ext cx="5120640" cy="2100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DB6EED-527B-42EF-9710-FCE0C80A4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660" y="922060"/>
            <a:ext cx="5076017" cy="27920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70A4FD-1A86-4C8E-A5A0-2AD61CB03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794" y="3757238"/>
            <a:ext cx="5066883" cy="258861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CA54DA-400A-4B34-BC70-572FE286380D}"/>
              </a:ext>
            </a:extLst>
          </p:cNvPr>
          <p:cNvSpPr/>
          <p:nvPr/>
        </p:nvSpPr>
        <p:spPr>
          <a:xfrm>
            <a:off x="0" y="1335184"/>
            <a:ext cx="2200372" cy="8671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500" b="1" u="sng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Flow process chart 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Direct time analysis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F0D85D-6586-4403-AE76-60701C0BED0E}"/>
              </a:ext>
            </a:extLst>
          </p:cNvPr>
          <p:cNvSpPr/>
          <p:nvPr/>
        </p:nvSpPr>
        <p:spPr>
          <a:xfrm>
            <a:off x="-6310" y="4102528"/>
            <a:ext cx="1120137" cy="5820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u="sng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2706334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0B945C-9B80-44B7-A1D7-994A79787E1B}"/>
              </a:ext>
            </a:extLst>
          </p:cNvPr>
          <p:cNvSpPr/>
          <p:nvPr/>
        </p:nvSpPr>
        <p:spPr>
          <a:xfrm rot="21379703">
            <a:off x="1302721" y="2141032"/>
            <a:ext cx="2709324" cy="3042850"/>
          </a:xfrm>
          <a:prstGeom prst="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4F8726-1F09-4617-A729-B9FE274344CA}"/>
              </a:ext>
            </a:extLst>
          </p:cNvPr>
          <p:cNvSpPr/>
          <p:nvPr/>
        </p:nvSpPr>
        <p:spPr>
          <a:xfrm>
            <a:off x="4406766" y="386872"/>
            <a:ext cx="3378467" cy="93955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905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</a:rPr>
              <a:t>Introduce Myself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04B2A8-785F-4011-90A8-C85DA007C26F}"/>
              </a:ext>
            </a:extLst>
          </p:cNvPr>
          <p:cNvSpPr/>
          <p:nvPr/>
        </p:nvSpPr>
        <p:spPr>
          <a:xfrm rot="434085">
            <a:off x="1216554" y="2221898"/>
            <a:ext cx="2709324" cy="3042850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FD27EC-9B4A-4283-8F4E-8A21D9DC4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663" y="2415830"/>
            <a:ext cx="2529106" cy="2654989"/>
          </a:xfrm>
          <a:prstGeom prst="rect">
            <a:avLst/>
          </a:prstGeom>
          <a:ln w="38100"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D0C8DD-3C29-4635-9378-E4934B3F1329}"/>
              </a:ext>
            </a:extLst>
          </p:cNvPr>
          <p:cNvSpPr/>
          <p:nvPr/>
        </p:nvSpPr>
        <p:spPr>
          <a:xfrm>
            <a:off x="4670591" y="1972879"/>
            <a:ext cx="6485671" cy="3570974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  Name		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Sirada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Yimsawat</a:t>
            </a:r>
            <a:endParaRPr lang="en-US" sz="16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  Nickname	Tong</a:t>
            </a:r>
            <a:endParaRPr lang="en-US" sz="16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  ID		S2022013</a:t>
            </a:r>
            <a:endParaRPr lang="en-US" sz="16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Education</a:t>
            </a:r>
            <a:r>
              <a:rPr lang="en-US" sz="1600" b="0" i="0" u="none" strike="noStrike" kern="1200" baseline="0" dirty="0">
                <a:solidFill>
                  <a:schemeClr val="tx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	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King Mongkut’s University of 			Technology</a:t>
            </a:r>
            <a:r>
              <a:rPr lang="en-US" sz="1600" b="0" i="0" u="none" strike="noStrike" kern="1200" baseline="0" dirty="0">
                <a:solidFill>
                  <a:schemeClr val="tx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North Bangkok</a:t>
            </a:r>
            <a:endParaRPr lang="en-US" sz="1600" b="0" i="0" u="none" strike="noStrike" dirty="0">
              <a:solidFill>
                <a:schemeClr val="tx1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   Major 		Industrial Engineering</a:t>
            </a:r>
            <a:endParaRPr lang="en-US" sz="1600" b="0" i="0" u="none" strike="noStrike" dirty="0">
              <a:solidFill>
                <a:schemeClr val="tx1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   Internship 	Sony Device Technology (Thailand)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Co.,Ltd</a:t>
            </a:r>
            <a:endParaRPr lang="en-US" sz="1600" b="0" i="0" u="none" strike="noStrike" dirty="0">
              <a:solidFill>
                <a:schemeClr val="tx1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    Division 	Production Engineering</a:t>
            </a:r>
            <a:endParaRPr lang="en-US" sz="1600" b="0" i="0" u="none" strike="noStrike" dirty="0">
              <a:solidFill>
                <a:schemeClr val="tx1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1" name="Graphic 20" descr="An organic corner shape">
            <a:extLst>
              <a:ext uri="{FF2B5EF4-FFF2-40B4-BE49-F238E27FC236}">
                <a16:creationId xmlns:a16="http://schemas.microsoft.com/office/drawing/2014/main" id="{A07A582D-B517-45CC-8D6C-528408F1E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9756" y="-39756"/>
            <a:ext cx="4572000" cy="4572000"/>
          </a:xfrm>
          <a:prstGeom prst="rect">
            <a:avLst/>
          </a:prstGeom>
        </p:spPr>
      </p:pic>
      <p:pic>
        <p:nvPicPr>
          <p:cNvPr id="65" name="Graphic 64" descr="An organic corner shape">
            <a:extLst>
              <a:ext uri="{FF2B5EF4-FFF2-40B4-BE49-F238E27FC236}">
                <a16:creationId xmlns:a16="http://schemas.microsoft.com/office/drawing/2014/main" id="{51E4947E-C0AE-4579-B976-52C308CC4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659756" y="189912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6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/>
      </p:transition>
    </mc:Choice>
    <mc:Fallback xmlns="">
      <p:transition spd="slow">
        <p:strips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3D0AF36-72EF-4536-BD87-83760DF152B8}"/>
              </a:ext>
            </a:extLst>
          </p:cNvPr>
          <p:cNvSpPr/>
          <p:nvPr/>
        </p:nvSpPr>
        <p:spPr>
          <a:xfrm>
            <a:off x="-1525" y="1352631"/>
            <a:ext cx="6688163" cy="29718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8A2C84-2550-4E4F-8995-33559343D46F}"/>
              </a:ext>
            </a:extLst>
          </p:cNvPr>
          <p:cNvSpPr/>
          <p:nvPr/>
        </p:nvSpPr>
        <p:spPr>
          <a:xfrm>
            <a:off x="3049" y="4095670"/>
            <a:ext cx="6656832" cy="23324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995559-AEC7-4EA2-8998-F9BE9847CFB4}"/>
              </a:ext>
            </a:extLst>
          </p:cNvPr>
          <p:cNvSpPr/>
          <p:nvPr/>
        </p:nvSpPr>
        <p:spPr>
          <a:xfrm>
            <a:off x="6656832" y="457199"/>
            <a:ext cx="5535168" cy="59708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197107-8F6F-4FCF-B469-065B5F206798}"/>
              </a:ext>
            </a:extLst>
          </p:cNvPr>
          <p:cNvSpPr/>
          <p:nvPr/>
        </p:nvSpPr>
        <p:spPr>
          <a:xfrm>
            <a:off x="-2" y="-1"/>
            <a:ext cx="12192002" cy="4572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REPORT of OPEARTION Change Blade </a:t>
            </a:r>
            <a:r>
              <a:rPr lang="en-US" sz="2800" b="1" dirty="0">
                <a:solidFill>
                  <a:srgbClr val="FFFF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E20E9F-C8BB-4E5B-9475-484391E65ADA}"/>
              </a:ext>
            </a:extLst>
          </p:cNvPr>
          <p:cNvSpPr/>
          <p:nvPr/>
        </p:nvSpPr>
        <p:spPr>
          <a:xfrm>
            <a:off x="0" y="1371794"/>
            <a:ext cx="6656831" cy="341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500" b="1" u="sng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Flow process chart</a:t>
            </a:r>
            <a:r>
              <a:rPr lang="en-US" sz="1500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500" b="1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Direct time 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5AE7C6-0658-445A-BE21-15364A4B1534}"/>
              </a:ext>
            </a:extLst>
          </p:cNvPr>
          <p:cNvSpPr/>
          <p:nvPr/>
        </p:nvSpPr>
        <p:spPr>
          <a:xfrm>
            <a:off x="7875696" y="539716"/>
            <a:ext cx="3127248" cy="338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Pareto graph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92FCDE-356A-4FF8-9ACC-0A8BE3B5F7A1}"/>
              </a:ext>
            </a:extLst>
          </p:cNvPr>
          <p:cNvSpPr/>
          <p:nvPr/>
        </p:nvSpPr>
        <p:spPr>
          <a:xfrm>
            <a:off x="123045" y="4104592"/>
            <a:ext cx="1120137" cy="58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u="sng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6D827-D1C5-4F6C-9E7D-0476A4546850}"/>
              </a:ext>
            </a:extLst>
          </p:cNvPr>
          <p:cNvSpPr txBox="1"/>
          <p:nvPr/>
        </p:nvSpPr>
        <p:spPr>
          <a:xfrm>
            <a:off x="-18723" y="534965"/>
            <a:ext cx="6839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	From flow process chart, will get 5 symbols of process chart and </a:t>
            </a:r>
          </a:p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Pareto graph. So, operation activity has production </a:t>
            </a:r>
            <a:r>
              <a:rPr lang="en-US" sz="14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91.1%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,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non-production </a:t>
            </a:r>
          </a:p>
          <a:p>
            <a:r>
              <a:rPr lang="en-US" sz="1400" b="1" dirty="0">
                <a:ln w="3175">
                  <a:solidFill>
                    <a:schemeClr val="tx1"/>
                  </a:solidFill>
                </a:ln>
                <a:solidFill>
                  <a:srgbClr val="E0E509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8.9%</a:t>
            </a:r>
            <a:r>
              <a:rPr lang="en-US" sz="1400" b="1" dirty="0">
                <a:solidFill>
                  <a:srgbClr val="E0E509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and idle </a:t>
            </a:r>
            <a:r>
              <a:rPr lang="en-US" sz="1400" b="1" dirty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0%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C61D5C-C424-4EE3-801B-C24693B6EC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51" y="1905527"/>
            <a:ext cx="4978656" cy="1835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EC35F2-F2C7-4BE2-99BB-3ED5B4D1BD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7" b="-1"/>
          <a:stretch/>
        </p:blipFill>
        <p:spPr>
          <a:xfrm>
            <a:off x="1363178" y="4226525"/>
            <a:ext cx="5123844" cy="2096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7EA0BC-7F1B-4F6A-91B3-51EE94EEAE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5203" y="861716"/>
            <a:ext cx="4798426" cy="28790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1E641D-DF59-4E8F-B1F5-0B9510B8571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4829" y="3778407"/>
            <a:ext cx="4798425" cy="262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56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3D0AF36-72EF-4536-BD87-83760DF152B8}"/>
              </a:ext>
            </a:extLst>
          </p:cNvPr>
          <p:cNvSpPr/>
          <p:nvPr/>
        </p:nvSpPr>
        <p:spPr>
          <a:xfrm>
            <a:off x="-1525" y="1352631"/>
            <a:ext cx="6688163" cy="29718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8A2C84-2550-4E4F-8995-33559343D46F}"/>
              </a:ext>
            </a:extLst>
          </p:cNvPr>
          <p:cNvSpPr/>
          <p:nvPr/>
        </p:nvSpPr>
        <p:spPr>
          <a:xfrm>
            <a:off x="3049" y="4095670"/>
            <a:ext cx="6656832" cy="23324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995559-AEC7-4EA2-8998-F9BE9847CFB4}"/>
              </a:ext>
            </a:extLst>
          </p:cNvPr>
          <p:cNvSpPr/>
          <p:nvPr/>
        </p:nvSpPr>
        <p:spPr>
          <a:xfrm>
            <a:off x="6656832" y="457199"/>
            <a:ext cx="5535168" cy="59708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197107-8F6F-4FCF-B469-065B5F206798}"/>
              </a:ext>
            </a:extLst>
          </p:cNvPr>
          <p:cNvSpPr/>
          <p:nvPr/>
        </p:nvSpPr>
        <p:spPr>
          <a:xfrm>
            <a:off x="-2" y="-1"/>
            <a:ext cx="12192002" cy="4572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REPORT of OPEARTION Change Blade </a:t>
            </a:r>
            <a:r>
              <a:rPr lang="en-US" sz="2800" b="1" dirty="0">
                <a:solidFill>
                  <a:srgbClr val="FF818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Z2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E20E9F-C8BB-4E5B-9475-484391E65ADA}"/>
              </a:ext>
            </a:extLst>
          </p:cNvPr>
          <p:cNvSpPr/>
          <p:nvPr/>
        </p:nvSpPr>
        <p:spPr>
          <a:xfrm>
            <a:off x="1" y="1335184"/>
            <a:ext cx="1844076" cy="8671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300" b="1" u="sng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Flow process chart </a:t>
            </a:r>
          </a:p>
          <a:p>
            <a:pPr algn="ctr"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Direct time 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5AE7C6-0658-445A-BE21-15364A4B1534}"/>
              </a:ext>
            </a:extLst>
          </p:cNvPr>
          <p:cNvSpPr/>
          <p:nvPr/>
        </p:nvSpPr>
        <p:spPr>
          <a:xfrm>
            <a:off x="7875696" y="539716"/>
            <a:ext cx="3127248" cy="338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Pareto graph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92FCDE-356A-4FF8-9ACC-0A8BE3B5F7A1}"/>
              </a:ext>
            </a:extLst>
          </p:cNvPr>
          <p:cNvSpPr/>
          <p:nvPr/>
        </p:nvSpPr>
        <p:spPr>
          <a:xfrm>
            <a:off x="-6310" y="4102528"/>
            <a:ext cx="1120137" cy="5820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u="sng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6D827-D1C5-4F6C-9E7D-0476A4546850}"/>
              </a:ext>
            </a:extLst>
          </p:cNvPr>
          <p:cNvSpPr txBox="1"/>
          <p:nvPr/>
        </p:nvSpPr>
        <p:spPr>
          <a:xfrm>
            <a:off x="-18723" y="534965"/>
            <a:ext cx="6839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	From flow process chart, will get 5 symbols of process chart and </a:t>
            </a:r>
          </a:p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Pareto graph. So, operation activity has production </a:t>
            </a:r>
            <a:r>
              <a:rPr lang="en-US" sz="14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87.1%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,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non-production </a:t>
            </a:r>
          </a:p>
          <a:p>
            <a:r>
              <a:rPr lang="en-US" sz="1400" b="1" dirty="0">
                <a:ln w="3175">
                  <a:solidFill>
                    <a:schemeClr val="tx1"/>
                  </a:solidFill>
                </a:ln>
                <a:solidFill>
                  <a:srgbClr val="E0E509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12.9% </a:t>
            </a:r>
            <a:r>
              <a:rPr 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and idle </a:t>
            </a:r>
            <a:r>
              <a:rPr lang="en-US" sz="1400" b="1" dirty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0%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53E19-E20B-4640-96A6-681B99E316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/>
          <a:stretch/>
        </p:blipFill>
        <p:spPr>
          <a:xfrm>
            <a:off x="1899735" y="1468056"/>
            <a:ext cx="4701438" cy="2515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771A0-9A7F-413E-A653-C5D526612E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401" y="4250356"/>
            <a:ext cx="4950971" cy="202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EF0D47-A827-4296-800F-0C3DC0C25E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2362" y="844034"/>
            <a:ext cx="4896015" cy="2653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0C753D-5F1F-43A0-959E-F935C787684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2362" y="3528624"/>
            <a:ext cx="4896015" cy="285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86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3D0AF36-72EF-4536-BD87-83760DF152B8}"/>
              </a:ext>
            </a:extLst>
          </p:cNvPr>
          <p:cNvSpPr/>
          <p:nvPr/>
        </p:nvSpPr>
        <p:spPr>
          <a:xfrm>
            <a:off x="-1525" y="1352631"/>
            <a:ext cx="6688163" cy="29718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8A2C84-2550-4E4F-8995-33559343D46F}"/>
              </a:ext>
            </a:extLst>
          </p:cNvPr>
          <p:cNvSpPr/>
          <p:nvPr/>
        </p:nvSpPr>
        <p:spPr>
          <a:xfrm>
            <a:off x="3049" y="4095670"/>
            <a:ext cx="6656832" cy="23324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995559-AEC7-4EA2-8998-F9BE9847CFB4}"/>
              </a:ext>
            </a:extLst>
          </p:cNvPr>
          <p:cNvSpPr/>
          <p:nvPr/>
        </p:nvSpPr>
        <p:spPr>
          <a:xfrm>
            <a:off x="6656832" y="457199"/>
            <a:ext cx="5535168" cy="59708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197107-8F6F-4FCF-B469-065B5F206798}"/>
              </a:ext>
            </a:extLst>
          </p:cNvPr>
          <p:cNvSpPr/>
          <p:nvPr/>
        </p:nvSpPr>
        <p:spPr>
          <a:xfrm>
            <a:off x="-2" y="-1"/>
            <a:ext cx="12192002" cy="4572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REPORT of MEASUREMENT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Change Blade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Z1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,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818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Z2</a:t>
            </a:r>
            <a:endParaRPr lang="en-US" sz="28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E20E9F-C8BB-4E5B-9475-484391E65ADA}"/>
              </a:ext>
            </a:extLst>
          </p:cNvPr>
          <p:cNvSpPr/>
          <p:nvPr/>
        </p:nvSpPr>
        <p:spPr>
          <a:xfrm>
            <a:off x="81107" y="1624563"/>
            <a:ext cx="6656831" cy="341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500" b="1" u="sng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Flow process chart</a:t>
            </a:r>
            <a:r>
              <a:rPr lang="en-US" sz="1500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500" b="1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Direct time 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5AE7C6-0658-445A-BE21-15364A4B1534}"/>
              </a:ext>
            </a:extLst>
          </p:cNvPr>
          <p:cNvSpPr/>
          <p:nvPr/>
        </p:nvSpPr>
        <p:spPr>
          <a:xfrm>
            <a:off x="7875696" y="539716"/>
            <a:ext cx="3127248" cy="338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Pareto graph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92FCDE-356A-4FF8-9ACC-0A8BE3B5F7A1}"/>
              </a:ext>
            </a:extLst>
          </p:cNvPr>
          <p:cNvSpPr/>
          <p:nvPr/>
        </p:nvSpPr>
        <p:spPr>
          <a:xfrm>
            <a:off x="123045" y="4104592"/>
            <a:ext cx="1120137" cy="58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u="sng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6D827-D1C5-4F6C-9E7D-0476A4546850}"/>
              </a:ext>
            </a:extLst>
          </p:cNvPr>
          <p:cNvSpPr txBox="1"/>
          <p:nvPr/>
        </p:nvSpPr>
        <p:spPr>
          <a:xfrm>
            <a:off x="-18723" y="534965"/>
            <a:ext cx="68564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	From flow process chart, will get 5 symbols of process chart and </a:t>
            </a:r>
          </a:p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Pareto graph. So, operation activity has production </a:t>
            </a:r>
            <a:r>
              <a:rPr lang="en-US" sz="1400" b="1" dirty="0">
                <a:ln w="3175">
                  <a:solidFill>
                    <a:schemeClr val="tx1"/>
                  </a:solidFill>
                </a:ln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89.6%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,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non-production </a:t>
            </a:r>
          </a:p>
          <a:p>
            <a:r>
              <a:rPr lang="en-US" sz="1400" b="1" dirty="0">
                <a:ln w="3175">
                  <a:solidFill>
                    <a:schemeClr val="tx1"/>
                  </a:solidFill>
                </a:ln>
                <a:solidFill>
                  <a:srgbClr val="E0E509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10.4%</a:t>
            </a:r>
            <a:r>
              <a:rPr lang="en-US" sz="1400" b="1" dirty="0">
                <a:solidFill>
                  <a:srgbClr val="E0E509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and idle </a:t>
            </a:r>
            <a:r>
              <a:rPr lang="en-US" sz="1400" b="1" dirty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0%</a:t>
            </a:r>
            <a:endParaRPr lang="en-US" dirty="0"/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328255E1-28BF-4B40-863C-6E139032A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0" y="2118609"/>
            <a:ext cx="6007409" cy="1543129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5B00D8B-783A-4360-9F24-01B2AFC89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66" y="4204250"/>
            <a:ext cx="5120640" cy="2116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C14BFF-93B8-4F2D-A6D1-B622D4695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92" y="914399"/>
            <a:ext cx="5069832" cy="2671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DDADC1-9F15-4205-BB31-8339E679D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753" y="3630730"/>
            <a:ext cx="5088511" cy="27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93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3D0AF36-72EF-4536-BD87-83760DF152B8}"/>
              </a:ext>
            </a:extLst>
          </p:cNvPr>
          <p:cNvSpPr/>
          <p:nvPr/>
        </p:nvSpPr>
        <p:spPr>
          <a:xfrm>
            <a:off x="-1525" y="1352631"/>
            <a:ext cx="6688163" cy="29718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8A2C84-2550-4E4F-8995-33559343D46F}"/>
              </a:ext>
            </a:extLst>
          </p:cNvPr>
          <p:cNvSpPr/>
          <p:nvPr/>
        </p:nvSpPr>
        <p:spPr>
          <a:xfrm>
            <a:off x="3049" y="4095670"/>
            <a:ext cx="6656832" cy="23324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995559-AEC7-4EA2-8998-F9BE9847CFB4}"/>
              </a:ext>
            </a:extLst>
          </p:cNvPr>
          <p:cNvSpPr/>
          <p:nvPr/>
        </p:nvSpPr>
        <p:spPr>
          <a:xfrm>
            <a:off x="6656832" y="457199"/>
            <a:ext cx="5535168" cy="59708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197107-8F6F-4FCF-B469-065B5F206798}"/>
              </a:ext>
            </a:extLst>
          </p:cNvPr>
          <p:cNvSpPr/>
          <p:nvPr/>
        </p:nvSpPr>
        <p:spPr>
          <a:xfrm>
            <a:off x="-2" y="-1"/>
            <a:ext cx="12192002" cy="4572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REPORT of RECORD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Change Blade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Z1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,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818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Z2</a:t>
            </a:r>
            <a:endParaRPr lang="en-US" sz="2800" b="1" dirty="0">
              <a:solidFill>
                <a:srgbClr val="FF818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E20E9F-C8BB-4E5B-9475-484391E65ADA}"/>
              </a:ext>
            </a:extLst>
          </p:cNvPr>
          <p:cNvSpPr/>
          <p:nvPr/>
        </p:nvSpPr>
        <p:spPr>
          <a:xfrm>
            <a:off x="0" y="1335184"/>
            <a:ext cx="2200372" cy="8671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500" b="1" u="sng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Flow process chart 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Direct time 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5AE7C6-0658-445A-BE21-15364A4B1534}"/>
              </a:ext>
            </a:extLst>
          </p:cNvPr>
          <p:cNvSpPr/>
          <p:nvPr/>
        </p:nvSpPr>
        <p:spPr>
          <a:xfrm>
            <a:off x="7875695" y="1694748"/>
            <a:ext cx="3127248" cy="338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Pareto graph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92FCDE-356A-4FF8-9ACC-0A8BE3B5F7A1}"/>
              </a:ext>
            </a:extLst>
          </p:cNvPr>
          <p:cNvSpPr/>
          <p:nvPr/>
        </p:nvSpPr>
        <p:spPr>
          <a:xfrm>
            <a:off x="-6310" y="4102528"/>
            <a:ext cx="1120137" cy="5820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u="sng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6D827-D1C5-4F6C-9E7D-0476A4546850}"/>
              </a:ext>
            </a:extLst>
          </p:cNvPr>
          <p:cNvSpPr txBox="1"/>
          <p:nvPr/>
        </p:nvSpPr>
        <p:spPr>
          <a:xfrm>
            <a:off x="-18723" y="534965"/>
            <a:ext cx="68328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	From flow process chart, will get 5 symbols of process chart and </a:t>
            </a:r>
          </a:p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Pareto graph. So, record activity has only non-production </a:t>
            </a:r>
            <a:r>
              <a:rPr lang="en-US" sz="1400" b="1" dirty="0">
                <a:ln w="3175">
                  <a:solidFill>
                    <a:sysClr val="windowText" lastClr="000000"/>
                  </a:solidFill>
                </a:ln>
                <a:solidFill>
                  <a:srgbClr val="E0E509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100% </a:t>
            </a:r>
            <a:r>
              <a:rPr 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and </a:t>
            </a:r>
          </a:p>
          <a:p>
            <a:r>
              <a:rPr 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EQSMAN element is the most time to use in record</a:t>
            </a:r>
          </a:p>
        </p:txBody>
      </p:sp>
      <p:pic>
        <p:nvPicPr>
          <p:cNvPr id="19" name="Picture 1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860C2EA-AC70-4F87-B7AF-DD750FC19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8" y="2501034"/>
            <a:ext cx="6387401" cy="1215467"/>
          </a:xfrm>
          <a:prstGeom prst="rect">
            <a:avLst/>
          </a:prstGeom>
        </p:spPr>
      </p:pic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36D72796-4AEF-4B03-B59F-950197D86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231" y="4189265"/>
            <a:ext cx="5191508" cy="21530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3D7AAA-D465-4C26-8408-2078124D3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717" y="2163891"/>
            <a:ext cx="4925398" cy="25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9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068E56-CA8F-437B-A498-C66CBF0271BC}"/>
              </a:ext>
            </a:extLst>
          </p:cNvPr>
          <p:cNvSpPr/>
          <p:nvPr/>
        </p:nvSpPr>
        <p:spPr>
          <a:xfrm>
            <a:off x="-2" y="-1"/>
            <a:ext cx="12192002" cy="618068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ACTUAL TIME SUMMARY</a:t>
            </a:r>
          </a:p>
        </p:txBody>
      </p:sp>
      <p:graphicFrame>
        <p:nvGraphicFramePr>
          <p:cNvPr id="3" name="ตาราง 2">
            <a:extLst>
              <a:ext uri="{FF2B5EF4-FFF2-40B4-BE49-F238E27FC236}">
                <a16:creationId xmlns:a16="http://schemas.microsoft.com/office/drawing/2014/main" id="{CC88296C-5CEB-49E6-A098-32CAB3232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756175"/>
              </p:ext>
            </p:extLst>
          </p:nvPr>
        </p:nvGraphicFramePr>
        <p:xfrm>
          <a:off x="346509" y="1615875"/>
          <a:ext cx="11498981" cy="4636322"/>
        </p:xfrm>
        <a:graphic>
          <a:graphicData uri="http://schemas.openxmlformats.org/drawingml/2006/table">
            <a:tbl>
              <a:tblPr/>
              <a:tblGrid>
                <a:gridCol w="1053666">
                  <a:extLst>
                    <a:ext uri="{9D8B030D-6E8A-4147-A177-3AD203B41FA5}">
                      <a16:colId xmlns:a16="http://schemas.microsoft.com/office/drawing/2014/main" val="3527129372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383991438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696324609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4190774598"/>
                    </a:ext>
                  </a:extLst>
                </a:gridCol>
                <a:gridCol w="11297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43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01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31072">
                <a:tc>
                  <a:txBody>
                    <a:bodyPr/>
                    <a:lstStyle>
                      <a:lvl1pPr marL="0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1pPr>
                      <a:lvl2pPr marL="544662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2pPr>
                      <a:lvl3pPr marL="1089325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3pPr>
                      <a:lvl4pPr marL="1633987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4pPr>
                      <a:lvl5pPr marL="2178649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5pPr>
                      <a:lvl6pPr marL="2723312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6pPr>
                      <a:lvl7pPr marL="3267974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7pPr>
                      <a:lvl8pPr marL="3812637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8pPr>
                      <a:lvl9pPr marL="4357299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9pPr>
                    </a:lstStyle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Process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1pPr>
                      <a:lvl2pPr marL="544662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2pPr>
                      <a:lvl3pPr marL="1089325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3pPr>
                      <a:lvl4pPr marL="1633987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4pPr>
                      <a:lvl5pPr marL="2178649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5pPr>
                      <a:lvl6pPr marL="2723312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6pPr>
                      <a:lvl7pPr marL="3267974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7pPr>
                      <a:lvl8pPr marL="3812637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8pPr>
                      <a:lvl9pPr marL="4357299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9pPr>
                    </a:lstStyle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Activity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1pPr>
                      <a:lvl2pPr marL="544662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2pPr>
                      <a:lvl3pPr marL="1089325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3pPr>
                      <a:lvl4pPr marL="1633987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4pPr>
                      <a:lvl5pPr marL="2178649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5pPr>
                      <a:lvl6pPr marL="2723312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6pPr>
                      <a:lvl7pPr marL="3267974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7pPr>
                      <a:lvl8pPr marL="3812637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8pPr>
                      <a:lvl9pPr marL="4357299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9pPr>
                    </a:lstStyle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Element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1pPr>
                      <a:lvl2pPr marL="544662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2pPr>
                      <a:lvl3pPr marL="1089325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3pPr>
                      <a:lvl4pPr marL="1633987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4pPr>
                      <a:lvl5pPr marL="2178649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5pPr>
                      <a:lvl6pPr marL="2723312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6pPr>
                      <a:lvl7pPr marL="3267974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7pPr>
                      <a:lvl8pPr marL="3812637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8pPr>
                      <a:lvl9pPr marL="4357299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9pPr>
                    </a:lstStyle>
                    <a:p>
                      <a:pPr marL="0" marR="0" indent="0" algn="ctr" defTabSz="97233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Actual Time</a:t>
                      </a:r>
                      <a:b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</a:b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(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mm:ss</a:t>
                      </a: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7233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Distance</a:t>
                      </a:r>
                    </a:p>
                    <a:p>
                      <a:pPr marL="0" marR="0" indent="0" algn="ctr" defTabSz="97233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(m)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7233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Improvement</a:t>
                      </a:r>
                    </a:p>
                    <a:p>
                      <a:pPr marL="0" marR="0" indent="0" algn="ctr" defTabSz="97233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(activity)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72331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Remark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386349"/>
                  </a:ext>
                </a:extLst>
              </a:tr>
              <a:tr h="457200">
                <a:tc rowSpan="3">
                  <a:txBody>
                    <a:bodyPr/>
                    <a:lstStyle>
                      <a:lvl1pPr marL="0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1pPr>
                      <a:lvl2pPr marL="544662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2pPr>
                      <a:lvl3pPr marL="1089325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3pPr>
                      <a:lvl4pPr marL="1633987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4pPr>
                      <a:lvl5pPr marL="2178649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5pPr>
                      <a:lvl6pPr marL="2723312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6pPr>
                      <a:lvl7pPr marL="3267974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7pPr>
                      <a:lvl8pPr marL="3812637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8pPr>
                      <a:lvl9pPr marL="4357299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9pPr>
                    </a:lstStyle>
                    <a:p>
                      <a:pPr marL="0" marR="0" indent="0" algn="ctr" defTabSz="97233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SG Mount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1. Prepare</a:t>
                      </a:r>
                      <a:endParaRPr lang="th-TH" sz="14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17</a:t>
                      </a:r>
                      <a:endParaRPr lang="th-TH" sz="14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1pPr>
                      <a:lvl2pPr marL="544662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2pPr>
                      <a:lvl3pPr marL="1089325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3pPr>
                      <a:lvl4pPr marL="1633987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4pPr>
                      <a:lvl5pPr marL="2178649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5pPr>
                      <a:lvl6pPr marL="2723312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6pPr>
                      <a:lvl7pPr marL="3267974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7pPr>
                      <a:lvl8pPr marL="3812637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8pPr>
                      <a:lvl9pPr marL="4357299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9pPr>
                    </a:lstStyle>
                    <a:p>
                      <a:pPr marL="0" marR="0" lvl="0" indent="0" algn="ctr" defTabSz="108932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04:16</a:t>
                      </a:r>
                      <a:endParaRPr lang="th-TH" sz="14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54</a:t>
                      </a:r>
                      <a:endParaRPr lang="th-TH" sz="140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Prepare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Improve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at Prepare activity in store bag in bag box element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11793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marR="0" indent="0" algn="ctr" defTabSz="97233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2. Mount</a:t>
                      </a:r>
                      <a:endParaRPr lang="th-TH" sz="14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7</a:t>
                      </a:r>
                      <a:endParaRPr lang="th-TH" sz="14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30:12</a:t>
                      </a:r>
                      <a:endParaRPr lang="th-TH" sz="14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</a:t>
                      </a:r>
                      <a:endParaRPr lang="th-TH" sz="14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marR="0" indent="0" algn="ctr" defTabSz="97233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3.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After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(End lot, Record)</a:t>
                      </a:r>
                      <a:endParaRPr lang="th-TH" sz="14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14</a:t>
                      </a:r>
                      <a:endParaRPr lang="th-TH" sz="14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07:52</a:t>
                      </a:r>
                      <a:endParaRPr lang="th-TH" sz="14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34.8</a:t>
                      </a:r>
                      <a:endParaRPr lang="th-TH" sz="14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 rowSpan="5">
                  <a:txBody>
                    <a:bodyPr/>
                    <a:lstStyle>
                      <a:lvl1pPr marL="0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1pPr>
                      <a:lvl2pPr marL="544662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2pPr>
                      <a:lvl3pPr marL="1089325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3pPr>
                      <a:lvl4pPr marL="1633987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4pPr>
                      <a:lvl5pPr marL="2178649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5pPr>
                      <a:lvl6pPr marL="2723312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6pPr>
                      <a:lvl7pPr marL="3267974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7pPr>
                      <a:lvl8pPr marL="3812637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8pPr>
                      <a:lvl9pPr marL="4357299" algn="l" defTabSz="1089325" rtl="0" eaLnBrk="1" latinLnBrk="0" hangingPunct="1">
                        <a:defRPr kumimoji="1" sz="2100" kern="1200">
                          <a:solidFill>
                            <a:schemeClr val="dk1"/>
                          </a:solidFill>
                          <a:latin typeface="Arial"/>
                          <a:ea typeface="SST Japanese Pro Regular"/>
                        </a:defRPr>
                      </a:lvl9pPr>
                    </a:lstStyle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indent="0" algn="ctr" defTabSz="972331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SGDG</a:t>
                      </a:r>
                    </a:p>
                    <a:p>
                      <a:pPr marL="0" marR="0" indent="0" algn="ctr" defTabSz="972331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(Change Blade)</a:t>
                      </a:r>
                    </a:p>
                    <a:p>
                      <a:pPr algn="ctr" fontAlgn="b"/>
                      <a:endParaRPr lang="th-TH" sz="1400" b="0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Prepare</a:t>
                      </a:r>
                      <a:endParaRPr lang="th-TH" sz="14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</a:t>
                      </a:r>
                      <a:endParaRPr lang="th-TH" sz="14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01:28</a:t>
                      </a:r>
                      <a:endParaRPr lang="th-TH" sz="14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932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7.2</a:t>
                      </a:r>
                      <a:endParaRPr lang="th-TH" sz="1400" b="0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1089325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Operation Z2</a:t>
                      </a:r>
                      <a:endParaRPr lang="th-TH" sz="1400" b="0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1089325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Improve at Operation Z2 in Transfer slice for prepare Blade dressing and Pre-cut elements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7654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algn="ctr" fontAlgn="b"/>
                      <a:endParaRPr lang="th-TH" sz="1100" b="0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2. Change Blade Z1</a:t>
                      </a:r>
                      <a:endParaRPr lang="th-TH" sz="14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14</a:t>
                      </a:r>
                      <a:endParaRPr lang="th-TH" sz="14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33:24</a:t>
                      </a:r>
                      <a:endParaRPr lang="th-TH" sz="14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932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2.4</a:t>
                      </a:r>
                      <a:endParaRPr lang="th-TH" sz="1400" b="0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8932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8932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algn="ctr" fontAlgn="b"/>
                      <a:endParaRPr lang="th-TH" sz="1100" b="0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3.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Change Blade Z2</a:t>
                      </a:r>
                      <a:endParaRPr lang="th-TH" sz="14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22</a:t>
                      </a:r>
                      <a:endParaRPr lang="th-TH" sz="14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41:15</a:t>
                      </a:r>
                      <a:endParaRPr lang="th-TH" sz="14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932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4.8</a:t>
                      </a:r>
                      <a:endParaRPr lang="th-TH" sz="1400" b="0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8932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8932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algn="ctr" fontAlgn="b"/>
                      <a:endParaRPr lang="th-TH" sz="1100" b="0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4. Measurement</a:t>
                      </a:r>
                      <a:endParaRPr lang="th-TH" sz="14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7</a:t>
                      </a:r>
                      <a:endParaRPr lang="th-TH" sz="14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05:39</a:t>
                      </a:r>
                      <a:endParaRPr lang="th-TH" sz="14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932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25.2</a:t>
                      </a:r>
                      <a:endParaRPr lang="th-TH" sz="1400" b="0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8932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8932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7517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algn="ctr" fontAlgn="b"/>
                      <a:endParaRPr lang="th-TH" sz="1100" b="0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5. Record</a:t>
                      </a:r>
                      <a:endParaRPr lang="th-TH" sz="14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5</a:t>
                      </a:r>
                      <a:endParaRPr lang="th-TH" sz="14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03:36</a:t>
                      </a:r>
                      <a:endParaRPr lang="th-TH" sz="14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8932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10.8</a:t>
                      </a:r>
                      <a:endParaRPr lang="th-TH" sz="1400" b="0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8932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8932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01452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B943557-4D18-442F-BFC2-F87A602CC315}"/>
              </a:ext>
            </a:extLst>
          </p:cNvPr>
          <p:cNvSpPr txBox="1"/>
          <p:nvPr/>
        </p:nvSpPr>
        <p:spPr>
          <a:xfrm>
            <a:off x="1195521" y="687783"/>
            <a:ext cx="10489547" cy="800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	After measure standard time and analyze data found improvement method at </a:t>
            </a:r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Prepare activity 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and</a:t>
            </a:r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Operation of Z2 activity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4A10E1-CFF2-41DA-93D0-5203277FFA6F}"/>
              </a:ext>
            </a:extLst>
          </p:cNvPr>
          <p:cNvSpPr/>
          <p:nvPr/>
        </p:nvSpPr>
        <p:spPr>
          <a:xfrm>
            <a:off x="1390650" y="2369882"/>
            <a:ext cx="5531874" cy="409575"/>
          </a:xfrm>
          <a:prstGeom prst="rect">
            <a:avLst/>
          </a:prstGeom>
          <a:solidFill>
            <a:srgbClr val="F5A5CF">
              <a:alpha val="41000"/>
            </a:srgbClr>
          </a:solidFill>
          <a:ln w="38100">
            <a:solidFill>
              <a:srgbClr val="E61A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36F708-DFB4-40D0-99AA-CF3685B3D94A}"/>
              </a:ext>
            </a:extLst>
          </p:cNvPr>
          <p:cNvSpPr/>
          <p:nvPr/>
        </p:nvSpPr>
        <p:spPr>
          <a:xfrm>
            <a:off x="1400175" y="4909682"/>
            <a:ext cx="5531874" cy="409575"/>
          </a:xfrm>
          <a:prstGeom prst="rect">
            <a:avLst/>
          </a:prstGeom>
          <a:solidFill>
            <a:srgbClr val="F5A5CF">
              <a:alpha val="41000"/>
            </a:srgbClr>
          </a:solidFill>
          <a:ln w="38100">
            <a:solidFill>
              <a:srgbClr val="E61A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5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An organic shape">
            <a:extLst>
              <a:ext uri="{FF2B5EF4-FFF2-40B4-BE49-F238E27FC236}">
                <a16:creationId xmlns:a16="http://schemas.microsoft.com/office/drawing/2014/main" id="{C544F609-7D2F-4A67-9B4B-2B885A614C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6" t="14315" r="12068" b="15540"/>
          <a:stretch/>
        </p:blipFill>
        <p:spPr>
          <a:xfrm>
            <a:off x="4099891" y="569135"/>
            <a:ext cx="3992218" cy="36863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ACB1CD-E9CA-4EB4-954F-E3959BBB97BC}"/>
              </a:ext>
            </a:extLst>
          </p:cNvPr>
          <p:cNvSpPr txBox="1"/>
          <p:nvPr/>
        </p:nvSpPr>
        <p:spPr>
          <a:xfrm>
            <a:off x="4107502" y="1658263"/>
            <a:ext cx="376069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ANALYSIS &amp;</a:t>
            </a:r>
          </a:p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IMPROVEMENT</a:t>
            </a:r>
            <a:endParaRPr lang="en-US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16B44-E01B-4828-A68A-604D9F58FE56}"/>
              </a:ext>
            </a:extLst>
          </p:cNvPr>
          <p:cNvSpPr txBox="1"/>
          <p:nvPr/>
        </p:nvSpPr>
        <p:spPr>
          <a:xfrm rot="16200000">
            <a:off x="-3386834" y="2062958"/>
            <a:ext cx="72250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 </a:t>
            </a:r>
            <a:r>
              <a:rPr lang="en-US" sz="96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. . . . . . . .   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FC5A74-422D-4949-8712-064CC3927254}"/>
              </a:ext>
            </a:extLst>
          </p:cNvPr>
          <p:cNvSpPr txBox="1"/>
          <p:nvPr/>
        </p:nvSpPr>
        <p:spPr>
          <a:xfrm rot="16200000">
            <a:off x="7794643" y="2062957"/>
            <a:ext cx="72250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 </a:t>
            </a:r>
            <a:r>
              <a:rPr lang="en-US" sz="96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. . . . . . . .   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785F28-7AAC-4CC5-BECD-193D8BD67A3B}"/>
              </a:ext>
            </a:extLst>
          </p:cNvPr>
          <p:cNvGrpSpPr/>
          <p:nvPr/>
        </p:nvGrpSpPr>
        <p:grpSpPr>
          <a:xfrm>
            <a:off x="1928495" y="4671002"/>
            <a:ext cx="8577580" cy="1347245"/>
            <a:chOff x="2509520" y="4695354"/>
            <a:chExt cx="8577580" cy="13472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1B7C5D-9D96-4F02-B52D-CE41E6DCC4CF}"/>
                </a:ext>
              </a:extLst>
            </p:cNvPr>
            <p:cNvSpPr txBox="1"/>
            <p:nvPr/>
          </p:nvSpPr>
          <p:spPr>
            <a:xfrm>
              <a:off x="4835030" y="4907732"/>
              <a:ext cx="2236305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arenR"/>
              </a:pP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Select activity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arenR"/>
              </a:pP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Analysis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2EE6C1-587B-43D3-9433-DD3E1B1131A0}"/>
                </a:ext>
              </a:extLst>
            </p:cNvPr>
            <p:cNvSpPr txBox="1"/>
            <p:nvPr/>
          </p:nvSpPr>
          <p:spPr>
            <a:xfrm>
              <a:off x="7527674" y="4907731"/>
              <a:ext cx="355942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3) Improvement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4) Summary of Improvement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793A55E-6863-4093-9387-F20D12D37D2A}"/>
                </a:ext>
              </a:extLst>
            </p:cNvPr>
            <p:cNvSpPr/>
            <p:nvPr/>
          </p:nvSpPr>
          <p:spPr>
            <a:xfrm>
              <a:off x="2754705" y="5005576"/>
              <a:ext cx="1623986" cy="69301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AGENDA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E561B11-AE06-4681-9B38-6E5A29DFB3C3}"/>
                </a:ext>
              </a:extLst>
            </p:cNvPr>
            <p:cNvSpPr/>
            <p:nvPr/>
          </p:nvSpPr>
          <p:spPr>
            <a:xfrm>
              <a:off x="2509520" y="4695354"/>
              <a:ext cx="8577580" cy="1347245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5186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9D74A7F-857A-4A2B-BE9D-F8A9BF337585}"/>
              </a:ext>
            </a:extLst>
          </p:cNvPr>
          <p:cNvSpPr/>
          <p:nvPr/>
        </p:nvSpPr>
        <p:spPr>
          <a:xfrm>
            <a:off x="409088" y="5323197"/>
            <a:ext cx="4323900" cy="5323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 Operator removes all bags and folding </a:t>
            </a:r>
            <a:b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 new bag then put all bag in box.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480781-6FA9-4EE0-BC8E-2E38B609F139}"/>
              </a:ext>
            </a:extLst>
          </p:cNvPr>
          <p:cNvSpPr/>
          <p:nvPr/>
        </p:nvSpPr>
        <p:spPr>
          <a:xfrm>
            <a:off x="409088" y="4722208"/>
            <a:ext cx="3413760" cy="5323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Operator store bag one by 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0B0688-F2A2-4162-9E5B-9167B8535CF8}"/>
              </a:ext>
            </a:extLst>
          </p:cNvPr>
          <p:cNvSpPr/>
          <p:nvPr/>
        </p:nvSpPr>
        <p:spPr>
          <a:xfrm>
            <a:off x="-2" y="-1"/>
            <a:ext cx="12192002" cy="630688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Select Store bag in box activity to analysis</a:t>
            </a:r>
          </a:p>
        </p:txBody>
      </p:sp>
      <p:pic>
        <p:nvPicPr>
          <p:cNvPr id="6" name="Picture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74D64BC-B6F6-421D-8329-92299EB7B05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890" y="778487"/>
            <a:ext cx="4249021" cy="262997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9A0A7558-7F8B-4490-844E-9B30A5396A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891" y="3586262"/>
            <a:ext cx="4249021" cy="263773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65120EF-E55A-40DD-BC3A-836A42F02152}"/>
              </a:ext>
            </a:extLst>
          </p:cNvPr>
          <p:cNvSpPr/>
          <p:nvPr/>
        </p:nvSpPr>
        <p:spPr>
          <a:xfrm>
            <a:off x="7623630" y="956292"/>
            <a:ext cx="394636" cy="394636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F6D582-709A-4CDF-A162-2D5B0CAD72D8}"/>
              </a:ext>
            </a:extLst>
          </p:cNvPr>
          <p:cNvSpPr/>
          <p:nvPr/>
        </p:nvSpPr>
        <p:spPr>
          <a:xfrm>
            <a:off x="7620740" y="3794436"/>
            <a:ext cx="394636" cy="394636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4349B-5AB8-429A-A49E-2B1AB98BB33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73" y="778487"/>
            <a:ext cx="6720347" cy="344868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32B7067-1856-43B3-ACAF-E654003C1FF2}"/>
              </a:ext>
            </a:extLst>
          </p:cNvPr>
          <p:cNvSpPr/>
          <p:nvPr/>
        </p:nvSpPr>
        <p:spPr>
          <a:xfrm>
            <a:off x="10327907" y="2254609"/>
            <a:ext cx="895149" cy="89514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581334-BE6B-4F48-A30B-39B2238FE5EA}"/>
              </a:ext>
            </a:extLst>
          </p:cNvPr>
          <p:cNvSpPr/>
          <p:nvPr/>
        </p:nvSpPr>
        <p:spPr>
          <a:xfrm>
            <a:off x="9375005" y="4611194"/>
            <a:ext cx="818149" cy="81814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2DEAE-79A5-4AB9-A5FB-83F96C0F8E45}"/>
              </a:ext>
            </a:extLst>
          </p:cNvPr>
          <p:cNvSpPr txBox="1"/>
          <p:nvPr/>
        </p:nvSpPr>
        <p:spPr>
          <a:xfrm>
            <a:off x="525634" y="4320575"/>
            <a:ext cx="6683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After get plate glass box from W/H must be unpack and store bag in box</a:t>
            </a:r>
            <a:r>
              <a:rPr lang="en-US" dirty="0"/>
              <a:t>.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9F9A89-746D-42F5-8B49-102C8124EE30}"/>
              </a:ext>
            </a:extLst>
          </p:cNvPr>
          <p:cNvSpPr/>
          <p:nvPr/>
        </p:nvSpPr>
        <p:spPr>
          <a:xfrm>
            <a:off x="525634" y="4791057"/>
            <a:ext cx="394636" cy="394636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B9B953-19B5-478C-B66F-CBA2A7D3EDD5}"/>
              </a:ext>
            </a:extLst>
          </p:cNvPr>
          <p:cNvSpPr/>
          <p:nvPr/>
        </p:nvSpPr>
        <p:spPr>
          <a:xfrm>
            <a:off x="503960" y="5392045"/>
            <a:ext cx="394636" cy="394636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9E4D8-268C-41DF-B4FE-8683BF860ACA}"/>
              </a:ext>
            </a:extLst>
          </p:cNvPr>
          <p:cNvSpPr txBox="1"/>
          <p:nvPr/>
        </p:nvSpPr>
        <p:spPr>
          <a:xfrm>
            <a:off x="716420" y="5964839"/>
            <a:ext cx="6212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Due to total time is around 213 so I would like to analysis on activity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C550A6-6E0C-4635-9CCE-5FE7AE3AD174}"/>
              </a:ext>
            </a:extLst>
          </p:cNvPr>
          <p:cNvSpPr/>
          <p:nvPr/>
        </p:nvSpPr>
        <p:spPr>
          <a:xfrm>
            <a:off x="5035551" y="5325018"/>
            <a:ext cx="2079512" cy="5323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186 sec/time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(4 bag)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69D9DAE-42E4-4F91-BF30-F493F6EE01F7}"/>
              </a:ext>
            </a:extLst>
          </p:cNvPr>
          <p:cNvSpPr/>
          <p:nvPr/>
        </p:nvSpPr>
        <p:spPr>
          <a:xfrm>
            <a:off x="5035551" y="4685197"/>
            <a:ext cx="2079512" cy="5323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27 sec/time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CA9E4-9DE3-4E1D-9ECA-98E7CDEBCCBF}"/>
              </a:ext>
            </a:extLst>
          </p:cNvPr>
          <p:cNvSpPr/>
          <p:nvPr/>
        </p:nvSpPr>
        <p:spPr>
          <a:xfrm>
            <a:off x="7533890" y="2976880"/>
            <a:ext cx="2148590" cy="43157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 lot of air inside bag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2974D0-D6AB-4CA2-A1F3-194D1283E621}"/>
              </a:ext>
            </a:extLst>
          </p:cNvPr>
          <p:cNvSpPr/>
          <p:nvPr/>
        </p:nvSpPr>
        <p:spPr>
          <a:xfrm>
            <a:off x="7539757" y="5799850"/>
            <a:ext cx="1563603" cy="43157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Too small box</a:t>
            </a:r>
          </a:p>
        </p:txBody>
      </p:sp>
    </p:spTree>
    <p:extLst>
      <p:ext uri="{BB962C8B-B14F-4D97-AF65-F5344CB8AC3E}">
        <p14:creationId xmlns:p14="http://schemas.microsoft.com/office/powerpoint/2010/main" val="356347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CF279F-FE12-47D5-9756-7B00E89F8DB5}"/>
              </a:ext>
            </a:extLst>
          </p:cNvPr>
          <p:cNvSpPr/>
          <p:nvPr/>
        </p:nvSpPr>
        <p:spPr>
          <a:xfrm>
            <a:off x="-2" y="-1"/>
            <a:ext cx="12192002" cy="618068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SG Mount : ECRS ANALYSIS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529153E-E191-4F3F-95AD-4086EEE8C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285227"/>
              </p:ext>
            </p:extLst>
          </p:nvPr>
        </p:nvGraphicFramePr>
        <p:xfrm>
          <a:off x="1490574" y="1905847"/>
          <a:ext cx="9210845" cy="398394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68844">
                  <a:extLst>
                    <a:ext uri="{9D8B030D-6E8A-4147-A177-3AD203B41FA5}">
                      <a16:colId xmlns:a16="http://schemas.microsoft.com/office/drawing/2014/main" val="2487297378"/>
                    </a:ext>
                  </a:extLst>
                </a:gridCol>
                <a:gridCol w="1338451">
                  <a:extLst>
                    <a:ext uri="{9D8B030D-6E8A-4147-A177-3AD203B41FA5}">
                      <a16:colId xmlns:a16="http://schemas.microsoft.com/office/drawing/2014/main" val="1865013425"/>
                    </a:ext>
                  </a:extLst>
                </a:gridCol>
                <a:gridCol w="5803550">
                  <a:extLst>
                    <a:ext uri="{9D8B030D-6E8A-4147-A177-3AD203B41FA5}">
                      <a16:colId xmlns:a16="http://schemas.microsoft.com/office/drawing/2014/main" val="699943040"/>
                    </a:ext>
                  </a:extLst>
                </a:gridCol>
              </a:tblGrid>
              <a:tr h="5932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ECRS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Reason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351540"/>
                  </a:ext>
                </a:extLst>
              </a:tr>
              <a:tr h="99841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Eliminate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Wingdings 2" panose="05020102010507070707" pitchFamily="18" charset="2"/>
                        </a:rPr>
                        <a:t></a:t>
                      </a:r>
                      <a:r>
                        <a:rPr lang="en-US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NO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sym typeface="Wingdings 2" panose="05020102010507070707" pitchFamily="18" charset="2"/>
                        </a:rPr>
                        <a:t></a:t>
                      </a:r>
                      <a:endParaRPr lang="en-US" sz="1600" dirty="0">
                        <a:solidFill>
                          <a:srgbClr val="FF0000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Can’t be eliminate because must be store bag in bag box for wrap empty plate glass box before sent to W/H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906679"/>
                  </a:ext>
                </a:extLst>
              </a:tr>
              <a:tr h="69494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Combine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Wingdings 2" panose="05020102010507070707" pitchFamily="18" charset="2"/>
                        </a:rPr>
                        <a:t>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NO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Wingdings 2" panose="05020102010507070707" pitchFamily="18" charset="2"/>
                        </a:rPr>
                        <a:t>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Meiryo" panose="020B0604030504040204" pitchFamily="34" charset="-128"/>
                        <a:ea typeface="Meiryo" panose="020B0604030504040204" pitchFamily="34" charset="-128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Can’t be combine because there are no activities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 combine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814738"/>
                  </a:ext>
                </a:extLst>
              </a:tr>
              <a:tr h="69889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Rearrange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Wingdings 2" panose="05020102010507070707" pitchFamily="18" charset="2"/>
                        </a:rPr>
                        <a:t>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NO</a:t>
                      </a: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Wingdings 2" panose="05020102010507070707" pitchFamily="18" charset="2"/>
                        </a:rPr>
                        <a:t>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Meiryo" panose="020B0604030504040204" pitchFamily="34" charset="-128"/>
                        <a:ea typeface="Meiryo" panose="020B0604030504040204" pitchFamily="34" charset="-128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Can’t be rearrange because must be store bag after unpack plate glass 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95864"/>
                  </a:ext>
                </a:extLst>
              </a:tr>
              <a:tr h="99841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Simplify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YES</a:t>
                      </a: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Meiryo" panose="020B0604030504040204" pitchFamily="34" charset="-128"/>
                        <a:ea typeface="Meiryo" panose="020B0604030504040204" pitchFamily="34" charset="-128"/>
                        <a:cs typeface="+mn-cs"/>
                      </a:endParaRPr>
                    </a:p>
                    <a:p>
                      <a:pPr algn="ctr"/>
                      <a:endParaRPr lang="en-US" sz="16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Create new box that help to convenient in store bag and pick up when want bag to wrap plate glass 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0289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C97406-8B1D-465C-A414-DA3237BE7A50}"/>
              </a:ext>
            </a:extLst>
          </p:cNvPr>
          <p:cNvSpPr txBox="1"/>
          <p:nvPr/>
        </p:nvSpPr>
        <p:spPr>
          <a:xfrm>
            <a:off x="1728271" y="770408"/>
            <a:ext cx="888257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	</a:t>
            </a:r>
            <a:r>
              <a:rPr lang="en-US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Store bag in box element </a:t>
            </a:r>
            <a:r>
              <a:rPr lang="da-DK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take a long time because difficult to store and pick up </a:t>
            </a:r>
            <a:r>
              <a:rPr lang="en-US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so these elements suitable to simplify according to ECRS method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B6B7FB-34C1-43BD-8178-8D25A82619C6}"/>
              </a:ext>
            </a:extLst>
          </p:cNvPr>
          <p:cNvCxnSpPr/>
          <p:nvPr/>
        </p:nvCxnSpPr>
        <p:spPr>
          <a:xfrm>
            <a:off x="371475" y="741833"/>
            <a:ext cx="0" cy="5573242"/>
          </a:xfrm>
          <a:prstGeom prst="line">
            <a:avLst/>
          </a:prstGeom>
          <a:ln w="76200" cmpd="sng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A0959C-F013-4569-A9C9-18F526C0690C}"/>
              </a:ext>
            </a:extLst>
          </p:cNvPr>
          <p:cNvCxnSpPr/>
          <p:nvPr/>
        </p:nvCxnSpPr>
        <p:spPr>
          <a:xfrm>
            <a:off x="11811000" y="741833"/>
            <a:ext cx="0" cy="5573242"/>
          </a:xfrm>
          <a:prstGeom prst="line">
            <a:avLst/>
          </a:prstGeom>
          <a:ln w="76200" cmpd="sng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882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45">
            <a:extLst>
              <a:ext uri="{FF2B5EF4-FFF2-40B4-BE49-F238E27FC236}">
                <a16:creationId xmlns:a16="http://schemas.microsoft.com/office/drawing/2014/main" id="{8A0E76FF-6AF8-4AB2-A0D6-1DBE363C2FB4}"/>
              </a:ext>
            </a:extLst>
          </p:cNvPr>
          <p:cNvSpPr/>
          <p:nvPr/>
        </p:nvSpPr>
        <p:spPr>
          <a:xfrm>
            <a:off x="3732881" y="1579861"/>
            <a:ext cx="142465" cy="126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F196845-9EFC-47E5-8C7E-3E03F5254318}"/>
              </a:ext>
            </a:extLst>
          </p:cNvPr>
          <p:cNvSpPr/>
          <p:nvPr/>
        </p:nvSpPr>
        <p:spPr>
          <a:xfrm>
            <a:off x="6095999" y="3998197"/>
            <a:ext cx="6099857" cy="24448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DA8DB6-D992-4475-8DFE-53725D2AA8CD}"/>
              </a:ext>
            </a:extLst>
          </p:cNvPr>
          <p:cNvSpPr/>
          <p:nvPr/>
        </p:nvSpPr>
        <p:spPr>
          <a:xfrm>
            <a:off x="-2" y="3996595"/>
            <a:ext cx="6096002" cy="24448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A93792F8-0941-4189-856D-C47B84B888C3}"/>
              </a:ext>
            </a:extLst>
          </p:cNvPr>
          <p:cNvSpPr/>
          <p:nvPr/>
        </p:nvSpPr>
        <p:spPr>
          <a:xfrm>
            <a:off x="-2" y="-1"/>
            <a:ext cx="12192002" cy="618068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SG Mount : IMPROVEMENT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39B442-4044-4282-BD82-0D17D317F501}"/>
              </a:ext>
            </a:extLst>
          </p:cNvPr>
          <p:cNvSpPr txBox="1"/>
          <p:nvPr/>
        </p:nvSpPr>
        <p:spPr>
          <a:xfrm>
            <a:off x="491949" y="4175724"/>
            <a:ext cx="5159799" cy="211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u="sng" dirty="0">
                <a:latin typeface="Meiryo" panose="020B0604030504040204" pitchFamily="34" charset="-128"/>
                <a:ea typeface="Meiryo" panose="020B0604030504040204" pitchFamily="34" charset="-128"/>
              </a:rPr>
              <a:t>How to used</a:t>
            </a:r>
            <a:endParaRPr lang="th-TH" b="1" u="sng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1. The bags are classified by press partition control</a:t>
            </a:r>
            <a:r>
              <a:rPr lang="th-TH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that  </a:t>
            </a:r>
            <a:b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white bag is on right side and blue bag is on left side.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2. Fold the bag in half lengthwise</a:t>
            </a:r>
            <a:r>
              <a:rPr lang="th-TH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and put it in box</a:t>
            </a:r>
            <a:r>
              <a:rPr lang="th-TH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above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3. Press motor button for store bag in box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4. Open the box in right side and pick up bag when have </a:t>
            </a:r>
            <a:b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to wrap plate glass box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C8E94-4C0B-4A29-A6FD-0196CA52E8E0}"/>
              </a:ext>
            </a:extLst>
          </p:cNvPr>
          <p:cNvSpPr txBox="1"/>
          <p:nvPr/>
        </p:nvSpPr>
        <p:spPr>
          <a:xfrm>
            <a:off x="8900931" y="3242247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Right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CA8037E-9311-4D6A-A2E9-9A050FFD373B}"/>
              </a:ext>
            </a:extLst>
          </p:cNvPr>
          <p:cNvSpPr txBox="1"/>
          <p:nvPr/>
        </p:nvSpPr>
        <p:spPr>
          <a:xfrm>
            <a:off x="6367105" y="3588972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Section A-A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7B013D8-3B1B-48FC-882A-CA4A2F347432}"/>
              </a:ext>
            </a:extLst>
          </p:cNvPr>
          <p:cNvSpPr txBox="1"/>
          <p:nvPr/>
        </p:nvSpPr>
        <p:spPr>
          <a:xfrm>
            <a:off x="5974481" y="3222161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White Bag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988F10D-92EB-4EBF-BADE-CC2207743B3D}"/>
              </a:ext>
            </a:extLst>
          </p:cNvPr>
          <p:cNvSpPr txBox="1"/>
          <p:nvPr/>
        </p:nvSpPr>
        <p:spPr>
          <a:xfrm>
            <a:off x="7241120" y="3225223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Blue Bag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31C5E20-D1A4-450F-8694-E3DE3DDC2C5A}"/>
              </a:ext>
            </a:extLst>
          </p:cNvPr>
          <p:cNvSpPr txBox="1"/>
          <p:nvPr/>
        </p:nvSpPr>
        <p:spPr>
          <a:xfrm>
            <a:off x="2725249" y="3596690"/>
            <a:ext cx="71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Front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DD11C3B-3E2B-4659-927E-2CF6A2F2E537}"/>
              </a:ext>
            </a:extLst>
          </p:cNvPr>
          <p:cNvCxnSpPr>
            <a:cxnSpLocks/>
          </p:cNvCxnSpPr>
          <p:nvPr/>
        </p:nvCxnSpPr>
        <p:spPr>
          <a:xfrm>
            <a:off x="3915057" y="2370338"/>
            <a:ext cx="664907" cy="425490"/>
          </a:xfrm>
          <a:prstGeom prst="bentConnector3">
            <a:avLst>
              <a:gd name="adj1" fmla="val 100737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5CDA0B70-97CB-4499-A95C-563F02AB5CC0}"/>
              </a:ext>
            </a:extLst>
          </p:cNvPr>
          <p:cNvGrpSpPr/>
          <p:nvPr/>
        </p:nvGrpSpPr>
        <p:grpSpPr>
          <a:xfrm>
            <a:off x="2385631" y="956196"/>
            <a:ext cx="1525849" cy="2538166"/>
            <a:chOff x="1630100" y="956196"/>
            <a:chExt cx="1525849" cy="253816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BA27A63-D417-4A99-A543-D73636AB4F7F}"/>
                </a:ext>
              </a:extLst>
            </p:cNvPr>
            <p:cNvSpPr/>
            <p:nvPr/>
          </p:nvSpPr>
          <p:spPr>
            <a:xfrm>
              <a:off x="2977350" y="1311963"/>
              <a:ext cx="142465" cy="1972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AD24204-503B-4000-8026-F6A01CB6BBEC}"/>
                </a:ext>
              </a:extLst>
            </p:cNvPr>
            <p:cNvGrpSpPr/>
            <p:nvPr/>
          </p:nvGrpSpPr>
          <p:grpSpPr>
            <a:xfrm>
              <a:off x="1630100" y="956196"/>
              <a:ext cx="1525849" cy="2538166"/>
              <a:chOff x="3792271" y="822125"/>
              <a:chExt cx="2205469" cy="2538166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0A89771A-B023-43E6-A0AD-95504BE54BD5}"/>
                  </a:ext>
                </a:extLst>
              </p:cNvPr>
              <p:cNvGrpSpPr/>
              <p:nvPr/>
            </p:nvGrpSpPr>
            <p:grpSpPr>
              <a:xfrm>
                <a:off x="5641225" y="2040093"/>
                <a:ext cx="356515" cy="417271"/>
                <a:chOff x="5826018" y="2713635"/>
                <a:chExt cx="356515" cy="603125"/>
              </a:xfrm>
            </p:grpSpPr>
            <p:sp>
              <p:nvSpPr>
                <p:cNvPr id="201" name="Arc 200">
                  <a:extLst>
                    <a:ext uri="{FF2B5EF4-FFF2-40B4-BE49-F238E27FC236}">
                      <a16:creationId xmlns:a16="http://schemas.microsoft.com/office/drawing/2014/main" id="{295255B0-5641-4CDF-8153-9E241C69024C}"/>
                    </a:ext>
                  </a:extLst>
                </p:cNvPr>
                <p:cNvSpPr/>
                <p:nvPr/>
              </p:nvSpPr>
              <p:spPr>
                <a:xfrm>
                  <a:off x="5826019" y="2713635"/>
                  <a:ext cx="356514" cy="284085"/>
                </a:xfrm>
                <a:prstGeom prst="arc">
                  <a:avLst/>
                </a:prstGeom>
                <a:ln w="571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Arc 201">
                  <a:extLst>
                    <a:ext uri="{FF2B5EF4-FFF2-40B4-BE49-F238E27FC236}">
                      <a16:creationId xmlns:a16="http://schemas.microsoft.com/office/drawing/2014/main" id="{D6F042C1-77AF-4408-81D9-A00F9B4F1435}"/>
                    </a:ext>
                  </a:extLst>
                </p:cNvPr>
                <p:cNvSpPr/>
                <p:nvPr/>
              </p:nvSpPr>
              <p:spPr>
                <a:xfrm flipV="1">
                  <a:off x="5826019" y="3031760"/>
                  <a:ext cx="356514" cy="284085"/>
                </a:xfrm>
                <a:prstGeom prst="arc">
                  <a:avLst/>
                </a:prstGeom>
                <a:ln w="571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42A0B747-DD25-4D4F-A4F4-BCAAD9C5D658}"/>
                    </a:ext>
                  </a:extLst>
                </p:cNvPr>
                <p:cNvCxnSpPr/>
                <p:nvPr/>
              </p:nvCxnSpPr>
              <p:spPr>
                <a:xfrm flipH="1">
                  <a:off x="5826019" y="2713635"/>
                  <a:ext cx="178257" cy="0"/>
                </a:xfrm>
                <a:prstGeom prst="line">
                  <a:avLst/>
                </a:prstGeom>
                <a:ln w="571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EB56463D-7C77-4281-BF1B-A235975A60B9}"/>
                    </a:ext>
                  </a:extLst>
                </p:cNvPr>
                <p:cNvCxnSpPr/>
                <p:nvPr/>
              </p:nvCxnSpPr>
              <p:spPr>
                <a:xfrm flipH="1">
                  <a:off x="5826018" y="3316760"/>
                  <a:ext cx="178257" cy="0"/>
                </a:xfrm>
                <a:prstGeom prst="line">
                  <a:avLst/>
                </a:prstGeom>
                <a:ln w="571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2B3D0C63-469A-43C7-BC78-A24C5CE1A7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2533" y="2837898"/>
                  <a:ext cx="0" cy="360000"/>
                </a:xfrm>
                <a:prstGeom prst="line">
                  <a:avLst/>
                </a:prstGeom>
                <a:ln w="571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90E6EBF-90F9-4A3F-9EA1-5F36532FBFFA}"/>
                  </a:ext>
                </a:extLst>
              </p:cNvPr>
              <p:cNvSpPr/>
              <p:nvPr/>
            </p:nvSpPr>
            <p:spPr>
              <a:xfrm>
                <a:off x="3792271" y="1088980"/>
                <a:ext cx="2033750" cy="199755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894F36FD-7BF9-4089-A170-C9C2980A5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9145" y="822125"/>
                <a:ext cx="0" cy="253816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775553A0-2385-48A9-AE2D-9EFD9E72CC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09148" y="822125"/>
                <a:ext cx="53501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67859F9C-B183-49A8-9982-4983ED7075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09148" y="3360291"/>
                <a:ext cx="53501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DFBBD922-442F-4CEF-A8F2-4AD69EF55293}"/>
              </a:ext>
            </a:extLst>
          </p:cNvPr>
          <p:cNvSpPr txBox="1"/>
          <p:nvPr/>
        </p:nvSpPr>
        <p:spPr>
          <a:xfrm>
            <a:off x="3175922" y="679390"/>
            <a:ext cx="324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0AF127-0FD6-43EF-BD8F-27C0F7A44E36}"/>
              </a:ext>
            </a:extLst>
          </p:cNvPr>
          <p:cNvSpPr txBox="1"/>
          <p:nvPr/>
        </p:nvSpPr>
        <p:spPr>
          <a:xfrm>
            <a:off x="3156872" y="3202880"/>
            <a:ext cx="324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7F6B91-C6C4-4D2F-AF7B-3C04547B8BD6}"/>
              </a:ext>
            </a:extLst>
          </p:cNvPr>
          <p:cNvSpPr/>
          <p:nvPr/>
        </p:nvSpPr>
        <p:spPr>
          <a:xfrm>
            <a:off x="4397801" y="1600244"/>
            <a:ext cx="891634" cy="55923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Partition</a:t>
            </a:r>
            <a:endParaRPr lang="th-TH" sz="1400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control</a:t>
            </a:r>
            <a:endParaRPr lang="en-US" dirty="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0F029DE5-03D8-49CB-85D9-F9F3B6A01082}"/>
              </a:ext>
            </a:extLst>
          </p:cNvPr>
          <p:cNvSpPr/>
          <p:nvPr/>
        </p:nvSpPr>
        <p:spPr>
          <a:xfrm>
            <a:off x="4040893" y="2797816"/>
            <a:ext cx="1055025" cy="41773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Handle lid</a:t>
            </a:r>
            <a:endParaRPr lang="en-US" dirty="0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3B483F1E-B9E7-4BE8-BF3F-E7DE6FDDFC48}"/>
              </a:ext>
            </a:extLst>
          </p:cNvPr>
          <p:cNvCxnSpPr>
            <a:cxnSpLocks/>
            <a:stCxn id="146" idx="3"/>
          </p:cNvCxnSpPr>
          <p:nvPr/>
        </p:nvCxnSpPr>
        <p:spPr>
          <a:xfrm>
            <a:off x="3875346" y="1642861"/>
            <a:ext cx="515503" cy="270254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35936AE3-8A2D-4058-9C79-0E58066F61E8}"/>
              </a:ext>
            </a:extLst>
          </p:cNvPr>
          <p:cNvSpPr/>
          <p:nvPr/>
        </p:nvSpPr>
        <p:spPr>
          <a:xfrm>
            <a:off x="4348385" y="758018"/>
            <a:ext cx="841671" cy="55923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Motor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button</a:t>
            </a:r>
            <a:endParaRPr lang="en-US" dirty="0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E03AD3A-1C93-480B-B3FD-F755C2BE4E77}"/>
              </a:ext>
            </a:extLst>
          </p:cNvPr>
          <p:cNvCxnSpPr>
            <a:cxnSpLocks/>
            <a:stCxn id="104" idx="1"/>
            <a:endCxn id="51" idx="3"/>
          </p:cNvCxnSpPr>
          <p:nvPr/>
        </p:nvCxnSpPr>
        <p:spPr>
          <a:xfrm rot="10800000" flipV="1">
            <a:off x="3875347" y="1037636"/>
            <a:ext cx="473039" cy="372963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AC158A-3BB4-46E9-9466-92A541056B2F}"/>
              </a:ext>
            </a:extLst>
          </p:cNvPr>
          <p:cNvGrpSpPr/>
          <p:nvPr/>
        </p:nvGrpSpPr>
        <p:grpSpPr>
          <a:xfrm>
            <a:off x="7196856" y="691007"/>
            <a:ext cx="532448" cy="1842312"/>
            <a:chOff x="2856036" y="3177914"/>
            <a:chExt cx="532448" cy="1842312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7EDA95C-FB0C-492D-962B-7886419346B5}"/>
                </a:ext>
              </a:extLst>
            </p:cNvPr>
            <p:cNvSpPr/>
            <p:nvPr/>
          </p:nvSpPr>
          <p:spPr>
            <a:xfrm>
              <a:off x="2962956" y="3177914"/>
              <a:ext cx="384371" cy="502651"/>
            </a:xfrm>
            <a:custGeom>
              <a:avLst/>
              <a:gdLst>
                <a:gd name="connsiteX0" fmla="*/ 0 w 410490"/>
                <a:gd name="connsiteY0" fmla="*/ 0 h 1752600"/>
                <a:gd name="connsiteX1" fmla="*/ 403860 w 410490"/>
                <a:gd name="connsiteY1" fmla="*/ 464820 h 1752600"/>
                <a:gd name="connsiteX2" fmla="*/ 259080 w 410490"/>
                <a:gd name="connsiteY2" fmla="*/ 922020 h 1752600"/>
                <a:gd name="connsiteX3" fmla="*/ 365760 w 410490"/>
                <a:gd name="connsiteY3" fmla="*/ 1463040 h 1752600"/>
                <a:gd name="connsiteX4" fmla="*/ 320040 w 410490"/>
                <a:gd name="connsiteY4" fmla="*/ 1752600 h 1752600"/>
                <a:gd name="connsiteX5" fmla="*/ 320040 w 410490"/>
                <a:gd name="connsiteY5" fmla="*/ 1752600 h 1752600"/>
                <a:gd name="connsiteX0" fmla="*/ 0 w 410490"/>
                <a:gd name="connsiteY0" fmla="*/ 0 h 1752600"/>
                <a:gd name="connsiteX1" fmla="*/ 403860 w 410490"/>
                <a:gd name="connsiteY1" fmla="*/ 464820 h 1752600"/>
                <a:gd name="connsiteX2" fmla="*/ 259080 w 410490"/>
                <a:gd name="connsiteY2" fmla="*/ 922020 h 1752600"/>
                <a:gd name="connsiteX3" fmla="*/ 365760 w 410490"/>
                <a:gd name="connsiteY3" fmla="*/ 1463040 h 1752600"/>
                <a:gd name="connsiteX4" fmla="*/ 320040 w 410490"/>
                <a:gd name="connsiteY4" fmla="*/ 1752600 h 1752600"/>
                <a:gd name="connsiteX0" fmla="*/ 0 w 410490"/>
                <a:gd name="connsiteY0" fmla="*/ 0 h 1463040"/>
                <a:gd name="connsiteX1" fmla="*/ 403860 w 410490"/>
                <a:gd name="connsiteY1" fmla="*/ 464820 h 1463040"/>
                <a:gd name="connsiteX2" fmla="*/ 259080 w 410490"/>
                <a:gd name="connsiteY2" fmla="*/ 922020 h 1463040"/>
                <a:gd name="connsiteX3" fmla="*/ 365760 w 410490"/>
                <a:gd name="connsiteY3" fmla="*/ 1463040 h 1463040"/>
                <a:gd name="connsiteX0" fmla="*/ 0 w 410490"/>
                <a:gd name="connsiteY0" fmla="*/ 0 h 922020"/>
                <a:gd name="connsiteX1" fmla="*/ 403860 w 410490"/>
                <a:gd name="connsiteY1" fmla="*/ 464820 h 922020"/>
                <a:gd name="connsiteX2" fmla="*/ 259080 w 410490"/>
                <a:gd name="connsiteY2" fmla="*/ 922020 h 922020"/>
                <a:gd name="connsiteX0" fmla="*/ 0 w 403860"/>
                <a:gd name="connsiteY0" fmla="*/ 0 h 464820"/>
                <a:gd name="connsiteX1" fmla="*/ 403860 w 403860"/>
                <a:gd name="connsiteY1" fmla="*/ 464820 h 464820"/>
                <a:gd name="connsiteX0" fmla="*/ 0 w 347854"/>
                <a:gd name="connsiteY0" fmla="*/ 0 h 479584"/>
                <a:gd name="connsiteX1" fmla="*/ 347854 w 347854"/>
                <a:gd name="connsiteY1" fmla="*/ 479584 h 479584"/>
                <a:gd name="connsiteX0" fmla="*/ 0 w 371857"/>
                <a:gd name="connsiteY0" fmla="*/ 0 h 472202"/>
                <a:gd name="connsiteX1" fmla="*/ 371857 w 371857"/>
                <a:gd name="connsiteY1" fmla="*/ 472202 h 472202"/>
                <a:gd name="connsiteX0" fmla="*/ 0 w 323852"/>
                <a:gd name="connsiteY0" fmla="*/ 0 h 472202"/>
                <a:gd name="connsiteX1" fmla="*/ 323852 w 323852"/>
                <a:gd name="connsiteY1" fmla="*/ 472202 h 472202"/>
                <a:gd name="connsiteX0" fmla="*/ 0 w 330548"/>
                <a:gd name="connsiteY0" fmla="*/ 0 h 472202"/>
                <a:gd name="connsiteX1" fmla="*/ 323852 w 330548"/>
                <a:gd name="connsiteY1" fmla="*/ 472202 h 472202"/>
                <a:gd name="connsiteX0" fmla="*/ 0 w 377403"/>
                <a:gd name="connsiteY0" fmla="*/ 0 h 486966"/>
                <a:gd name="connsiteX1" fmla="*/ 371857 w 377403"/>
                <a:gd name="connsiteY1" fmla="*/ 486966 h 486966"/>
                <a:gd name="connsiteX0" fmla="*/ 0 w 393100"/>
                <a:gd name="connsiteY0" fmla="*/ 0 h 477123"/>
                <a:gd name="connsiteX1" fmla="*/ 387859 w 393100"/>
                <a:gd name="connsiteY1" fmla="*/ 477123 h 477123"/>
                <a:gd name="connsiteX0" fmla="*/ 0 w 403585"/>
                <a:gd name="connsiteY0" fmla="*/ 0 h 486966"/>
                <a:gd name="connsiteX1" fmla="*/ 398527 w 403585"/>
                <a:gd name="connsiteY1" fmla="*/ 486966 h 48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585" h="486966">
                  <a:moveTo>
                    <a:pt x="0" y="0"/>
                  </a:moveTo>
                  <a:cubicBezTo>
                    <a:pt x="180340" y="155575"/>
                    <a:pt x="443357" y="311150"/>
                    <a:pt x="398527" y="486966"/>
                  </a:cubicBezTo>
                </a:path>
              </a:pathLst>
            </a:custGeom>
            <a:noFill/>
            <a:ln w="63500" cap="sq">
              <a:solidFill>
                <a:schemeClr val="accent5">
                  <a:lumMod val="7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95F9592-B62B-4B28-9362-2E8BA38990C8}"/>
                </a:ext>
              </a:extLst>
            </p:cNvPr>
            <p:cNvSpPr/>
            <p:nvPr/>
          </p:nvSpPr>
          <p:spPr>
            <a:xfrm>
              <a:off x="2963993" y="3235835"/>
              <a:ext cx="410490" cy="1752600"/>
            </a:xfrm>
            <a:custGeom>
              <a:avLst/>
              <a:gdLst>
                <a:gd name="connsiteX0" fmla="*/ 0 w 410490"/>
                <a:gd name="connsiteY0" fmla="*/ 0 h 1752600"/>
                <a:gd name="connsiteX1" fmla="*/ 403860 w 410490"/>
                <a:gd name="connsiteY1" fmla="*/ 464820 h 1752600"/>
                <a:gd name="connsiteX2" fmla="*/ 259080 w 410490"/>
                <a:gd name="connsiteY2" fmla="*/ 922020 h 1752600"/>
                <a:gd name="connsiteX3" fmla="*/ 365760 w 410490"/>
                <a:gd name="connsiteY3" fmla="*/ 1463040 h 1752600"/>
                <a:gd name="connsiteX4" fmla="*/ 320040 w 410490"/>
                <a:gd name="connsiteY4" fmla="*/ 1752600 h 1752600"/>
                <a:gd name="connsiteX5" fmla="*/ 320040 w 410490"/>
                <a:gd name="connsiteY5" fmla="*/ 175260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90" h="1752600">
                  <a:moveTo>
                    <a:pt x="0" y="0"/>
                  </a:moveTo>
                  <a:cubicBezTo>
                    <a:pt x="180340" y="155575"/>
                    <a:pt x="360680" y="311150"/>
                    <a:pt x="403860" y="464820"/>
                  </a:cubicBezTo>
                  <a:cubicBezTo>
                    <a:pt x="447040" y="618490"/>
                    <a:pt x="265430" y="755650"/>
                    <a:pt x="259080" y="922020"/>
                  </a:cubicBezTo>
                  <a:cubicBezTo>
                    <a:pt x="252730" y="1088390"/>
                    <a:pt x="355600" y="1324610"/>
                    <a:pt x="365760" y="1463040"/>
                  </a:cubicBezTo>
                  <a:cubicBezTo>
                    <a:pt x="375920" y="1601470"/>
                    <a:pt x="320040" y="1752600"/>
                    <a:pt x="320040" y="1752600"/>
                  </a:cubicBezTo>
                  <a:lnTo>
                    <a:pt x="320040" y="175260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663E044-13DA-4058-A27F-A261A34B2FB6}"/>
                </a:ext>
              </a:extLst>
            </p:cNvPr>
            <p:cNvSpPr/>
            <p:nvPr/>
          </p:nvSpPr>
          <p:spPr>
            <a:xfrm>
              <a:off x="2972590" y="3181693"/>
              <a:ext cx="410490" cy="1752600"/>
            </a:xfrm>
            <a:custGeom>
              <a:avLst/>
              <a:gdLst>
                <a:gd name="connsiteX0" fmla="*/ 0 w 410490"/>
                <a:gd name="connsiteY0" fmla="*/ 0 h 1752600"/>
                <a:gd name="connsiteX1" fmla="*/ 403860 w 410490"/>
                <a:gd name="connsiteY1" fmla="*/ 464820 h 1752600"/>
                <a:gd name="connsiteX2" fmla="*/ 259080 w 410490"/>
                <a:gd name="connsiteY2" fmla="*/ 922020 h 1752600"/>
                <a:gd name="connsiteX3" fmla="*/ 365760 w 410490"/>
                <a:gd name="connsiteY3" fmla="*/ 1463040 h 1752600"/>
                <a:gd name="connsiteX4" fmla="*/ 320040 w 410490"/>
                <a:gd name="connsiteY4" fmla="*/ 1752600 h 1752600"/>
                <a:gd name="connsiteX5" fmla="*/ 320040 w 410490"/>
                <a:gd name="connsiteY5" fmla="*/ 175260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90" h="1752600">
                  <a:moveTo>
                    <a:pt x="0" y="0"/>
                  </a:moveTo>
                  <a:cubicBezTo>
                    <a:pt x="180340" y="155575"/>
                    <a:pt x="360680" y="311150"/>
                    <a:pt x="403860" y="464820"/>
                  </a:cubicBezTo>
                  <a:cubicBezTo>
                    <a:pt x="447040" y="618490"/>
                    <a:pt x="265430" y="755650"/>
                    <a:pt x="259080" y="922020"/>
                  </a:cubicBezTo>
                  <a:cubicBezTo>
                    <a:pt x="252730" y="1088390"/>
                    <a:pt x="355600" y="1324610"/>
                    <a:pt x="365760" y="1463040"/>
                  </a:cubicBezTo>
                  <a:cubicBezTo>
                    <a:pt x="375920" y="1601470"/>
                    <a:pt x="320040" y="1752600"/>
                    <a:pt x="320040" y="1752600"/>
                  </a:cubicBezTo>
                  <a:lnTo>
                    <a:pt x="320040" y="175260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D56BE59-EA92-4BFD-A85C-424D15294D16}"/>
                </a:ext>
              </a:extLst>
            </p:cNvPr>
            <p:cNvSpPr/>
            <p:nvPr/>
          </p:nvSpPr>
          <p:spPr>
            <a:xfrm>
              <a:off x="2944303" y="3267626"/>
              <a:ext cx="410490" cy="1752600"/>
            </a:xfrm>
            <a:custGeom>
              <a:avLst/>
              <a:gdLst>
                <a:gd name="connsiteX0" fmla="*/ 0 w 410490"/>
                <a:gd name="connsiteY0" fmla="*/ 0 h 1752600"/>
                <a:gd name="connsiteX1" fmla="*/ 403860 w 410490"/>
                <a:gd name="connsiteY1" fmla="*/ 464820 h 1752600"/>
                <a:gd name="connsiteX2" fmla="*/ 259080 w 410490"/>
                <a:gd name="connsiteY2" fmla="*/ 922020 h 1752600"/>
                <a:gd name="connsiteX3" fmla="*/ 365760 w 410490"/>
                <a:gd name="connsiteY3" fmla="*/ 1463040 h 1752600"/>
                <a:gd name="connsiteX4" fmla="*/ 320040 w 410490"/>
                <a:gd name="connsiteY4" fmla="*/ 1752600 h 1752600"/>
                <a:gd name="connsiteX5" fmla="*/ 320040 w 410490"/>
                <a:gd name="connsiteY5" fmla="*/ 175260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90" h="1752600">
                  <a:moveTo>
                    <a:pt x="0" y="0"/>
                  </a:moveTo>
                  <a:cubicBezTo>
                    <a:pt x="180340" y="155575"/>
                    <a:pt x="360680" y="311150"/>
                    <a:pt x="403860" y="464820"/>
                  </a:cubicBezTo>
                  <a:cubicBezTo>
                    <a:pt x="447040" y="618490"/>
                    <a:pt x="265430" y="755650"/>
                    <a:pt x="259080" y="922020"/>
                  </a:cubicBezTo>
                  <a:cubicBezTo>
                    <a:pt x="252730" y="1088390"/>
                    <a:pt x="355600" y="1324610"/>
                    <a:pt x="365760" y="1463040"/>
                  </a:cubicBezTo>
                  <a:cubicBezTo>
                    <a:pt x="375920" y="1601470"/>
                    <a:pt x="320040" y="1752600"/>
                    <a:pt x="320040" y="1752600"/>
                  </a:cubicBezTo>
                  <a:lnTo>
                    <a:pt x="320040" y="175260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4ACA028-5003-44FD-BAF6-3CEA23EC9D2E}"/>
                </a:ext>
              </a:extLst>
            </p:cNvPr>
            <p:cNvSpPr/>
            <p:nvPr/>
          </p:nvSpPr>
          <p:spPr>
            <a:xfrm>
              <a:off x="2914305" y="3225230"/>
              <a:ext cx="474179" cy="1752600"/>
            </a:xfrm>
            <a:custGeom>
              <a:avLst/>
              <a:gdLst>
                <a:gd name="connsiteX0" fmla="*/ 0 w 410490"/>
                <a:gd name="connsiteY0" fmla="*/ 0 h 1752600"/>
                <a:gd name="connsiteX1" fmla="*/ 403860 w 410490"/>
                <a:gd name="connsiteY1" fmla="*/ 464820 h 1752600"/>
                <a:gd name="connsiteX2" fmla="*/ 259080 w 410490"/>
                <a:gd name="connsiteY2" fmla="*/ 922020 h 1752600"/>
                <a:gd name="connsiteX3" fmla="*/ 365760 w 410490"/>
                <a:gd name="connsiteY3" fmla="*/ 1463040 h 1752600"/>
                <a:gd name="connsiteX4" fmla="*/ 320040 w 410490"/>
                <a:gd name="connsiteY4" fmla="*/ 1752600 h 1752600"/>
                <a:gd name="connsiteX5" fmla="*/ 320040 w 410490"/>
                <a:gd name="connsiteY5" fmla="*/ 1752600 h 1752600"/>
                <a:gd name="connsiteX0" fmla="*/ 0 w 452919"/>
                <a:gd name="connsiteY0" fmla="*/ 0 h 1772920"/>
                <a:gd name="connsiteX1" fmla="*/ 444500 w 452919"/>
                <a:gd name="connsiteY1" fmla="*/ 485140 h 1772920"/>
                <a:gd name="connsiteX2" fmla="*/ 299720 w 452919"/>
                <a:gd name="connsiteY2" fmla="*/ 942340 h 1772920"/>
                <a:gd name="connsiteX3" fmla="*/ 406400 w 452919"/>
                <a:gd name="connsiteY3" fmla="*/ 1483360 h 1772920"/>
                <a:gd name="connsiteX4" fmla="*/ 360680 w 452919"/>
                <a:gd name="connsiteY4" fmla="*/ 1772920 h 1772920"/>
                <a:gd name="connsiteX5" fmla="*/ 360680 w 452919"/>
                <a:gd name="connsiteY5" fmla="*/ 1772920 h 1772920"/>
                <a:gd name="connsiteX0" fmla="*/ 0 w 474179"/>
                <a:gd name="connsiteY0" fmla="*/ 0 h 1752600"/>
                <a:gd name="connsiteX1" fmla="*/ 464820 w 474179"/>
                <a:gd name="connsiteY1" fmla="*/ 464820 h 1752600"/>
                <a:gd name="connsiteX2" fmla="*/ 320040 w 474179"/>
                <a:gd name="connsiteY2" fmla="*/ 922020 h 1752600"/>
                <a:gd name="connsiteX3" fmla="*/ 426720 w 474179"/>
                <a:gd name="connsiteY3" fmla="*/ 1463040 h 1752600"/>
                <a:gd name="connsiteX4" fmla="*/ 381000 w 474179"/>
                <a:gd name="connsiteY4" fmla="*/ 1752600 h 1752600"/>
                <a:gd name="connsiteX5" fmla="*/ 381000 w 474179"/>
                <a:gd name="connsiteY5" fmla="*/ 175260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179" h="1752600">
                  <a:moveTo>
                    <a:pt x="0" y="0"/>
                  </a:moveTo>
                  <a:cubicBezTo>
                    <a:pt x="180340" y="155575"/>
                    <a:pt x="411480" y="311150"/>
                    <a:pt x="464820" y="464820"/>
                  </a:cubicBezTo>
                  <a:cubicBezTo>
                    <a:pt x="518160" y="618490"/>
                    <a:pt x="326390" y="755650"/>
                    <a:pt x="320040" y="922020"/>
                  </a:cubicBezTo>
                  <a:cubicBezTo>
                    <a:pt x="313690" y="1088390"/>
                    <a:pt x="416560" y="1324610"/>
                    <a:pt x="426720" y="1463040"/>
                  </a:cubicBezTo>
                  <a:cubicBezTo>
                    <a:pt x="436880" y="1601470"/>
                    <a:pt x="381000" y="1752600"/>
                    <a:pt x="381000" y="1752600"/>
                  </a:cubicBezTo>
                  <a:lnTo>
                    <a:pt x="381000" y="1752600"/>
                  </a:lnTo>
                </a:path>
              </a:pathLst>
            </a:custGeom>
            <a:noFill/>
            <a:ln w="63500" cap="rnd">
              <a:solidFill>
                <a:schemeClr val="accent5">
                  <a:lumMod val="7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87D8750-219D-436D-8E1B-E407AAF0DD9E}"/>
                </a:ext>
              </a:extLst>
            </p:cNvPr>
            <p:cNvSpPr/>
            <p:nvPr/>
          </p:nvSpPr>
          <p:spPr>
            <a:xfrm>
              <a:off x="2880670" y="3279685"/>
              <a:ext cx="472134" cy="456931"/>
            </a:xfrm>
            <a:custGeom>
              <a:avLst/>
              <a:gdLst>
                <a:gd name="connsiteX0" fmla="*/ 0 w 410490"/>
                <a:gd name="connsiteY0" fmla="*/ 0 h 1752600"/>
                <a:gd name="connsiteX1" fmla="*/ 403860 w 410490"/>
                <a:gd name="connsiteY1" fmla="*/ 464820 h 1752600"/>
                <a:gd name="connsiteX2" fmla="*/ 259080 w 410490"/>
                <a:gd name="connsiteY2" fmla="*/ 922020 h 1752600"/>
                <a:gd name="connsiteX3" fmla="*/ 365760 w 410490"/>
                <a:gd name="connsiteY3" fmla="*/ 1463040 h 1752600"/>
                <a:gd name="connsiteX4" fmla="*/ 320040 w 410490"/>
                <a:gd name="connsiteY4" fmla="*/ 1752600 h 1752600"/>
                <a:gd name="connsiteX5" fmla="*/ 320040 w 410490"/>
                <a:gd name="connsiteY5" fmla="*/ 1752600 h 1752600"/>
                <a:gd name="connsiteX0" fmla="*/ 0 w 410490"/>
                <a:gd name="connsiteY0" fmla="*/ 0 h 1752600"/>
                <a:gd name="connsiteX1" fmla="*/ 403860 w 410490"/>
                <a:gd name="connsiteY1" fmla="*/ 464820 h 1752600"/>
                <a:gd name="connsiteX2" fmla="*/ 259080 w 410490"/>
                <a:gd name="connsiteY2" fmla="*/ 922020 h 1752600"/>
                <a:gd name="connsiteX3" fmla="*/ 365760 w 410490"/>
                <a:gd name="connsiteY3" fmla="*/ 1463040 h 1752600"/>
                <a:gd name="connsiteX4" fmla="*/ 320040 w 410490"/>
                <a:gd name="connsiteY4" fmla="*/ 1752600 h 1752600"/>
                <a:gd name="connsiteX0" fmla="*/ 0 w 410490"/>
                <a:gd name="connsiteY0" fmla="*/ 0 h 1463040"/>
                <a:gd name="connsiteX1" fmla="*/ 403860 w 410490"/>
                <a:gd name="connsiteY1" fmla="*/ 464820 h 1463040"/>
                <a:gd name="connsiteX2" fmla="*/ 259080 w 410490"/>
                <a:gd name="connsiteY2" fmla="*/ 922020 h 1463040"/>
                <a:gd name="connsiteX3" fmla="*/ 365760 w 410490"/>
                <a:gd name="connsiteY3" fmla="*/ 1463040 h 1463040"/>
                <a:gd name="connsiteX0" fmla="*/ 0 w 410490"/>
                <a:gd name="connsiteY0" fmla="*/ 0 h 922020"/>
                <a:gd name="connsiteX1" fmla="*/ 403860 w 410490"/>
                <a:gd name="connsiteY1" fmla="*/ 464820 h 922020"/>
                <a:gd name="connsiteX2" fmla="*/ 259080 w 410490"/>
                <a:gd name="connsiteY2" fmla="*/ 922020 h 922020"/>
                <a:gd name="connsiteX0" fmla="*/ 0 w 403860"/>
                <a:gd name="connsiteY0" fmla="*/ 0 h 464820"/>
                <a:gd name="connsiteX1" fmla="*/ 403860 w 403860"/>
                <a:gd name="connsiteY1" fmla="*/ 464820 h 464820"/>
                <a:gd name="connsiteX0" fmla="*/ 0 w 347854"/>
                <a:gd name="connsiteY0" fmla="*/ 0 h 479584"/>
                <a:gd name="connsiteX1" fmla="*/ 347854 w 347854"/>
                <a:gd name="connsiteY1" fmla="*/ 479584 h 479584"/>
                <a:gd name="connsiteX0" fmla="*/ 0 w 371857"/>
                <a:gd name="connsiteY0" fmla="*/ 0 h 472202"/>
                <a:gd name="connsiteX1" fmla="*/ 371857 w 371857"/>
                <a:gd name="connsiteY1" fmla="*/ 472202 h 472202"/>
                <a:gd name="connsiteX0" fmla="*/ 0 w 323852"/>
                <a:gd name="connsiteY0" fmla="*/ 0 h 472202"/>
                <a:gd name="connsiteX1" fmla="*/ 323852 w 323852"/>
                <a:gd name="connsiteY1" fmla="*/ 472202 h 472202"/>
                <a:gd name="connsiteX0" fmla="*/ 0 w 330548"/>
                <a:gd name="connsiteY0" fmla="*/ 0 h 472202"/>
                <a:gd name="connsiteX1" fmla="*/ 323852 w 330548"/>
                <a:gd name="connsiteY1" fmla="*/ 472202 h 472202"/>
                <a:gd name="connsiteX0" fmla="*/ 0 w 440368"/>
                <a:gd name="connsiteY0" fmla="*/ 0 h 413144"/>
                <a:gd name="connsiteX1" fmla="*/ 435865 w 440368"/>
                <a:gd name="connsiteY1" fmla="*/ 413144 h 413144"/>
                <a:gd name="connsiteX0" fmla="*/ 0 w 495735"/>
                <a:gd name="connsiteY0" fmla="*/ 0 h 442673"/>
                <a:gd name="connsiteX1" fmla="*/ 491871 w 495735"/>
                <a:gd name="connsiteY1" fmla="*/ 442673 h 44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735" h="442673">
                  <a:moveTo>
                    <a:pt x="0" y="0"/>
                  </a:moveTo>
                  <a:cubicBezTo>
                    <a:pt x="180340" y="155575"/>
                    <a:pt x="536701" y="266857"/>
                    <a:pt x="491871" y="442673"/>
                  </a:cubicBezTo>
                </a:path>
              </a:pathLst>
            </a:custGeom>
            <a:noFill/>
            <a:ln w="63500" cap="sq">
              <a:solidFill>
                <a:schemeClr val="accent5">
                  <a:lumMod val="7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929E263-B89F-472D-9DA3-220A9040E8D4}"/>
                </a:ext>
              </a:extLst>
            </p:cNvPr>
            <p:cNvSpPr/>
            <p:nvPr/>
          </p:nvSpPr>
          <p:spPr>
            <a:xfrm>
              <a:off x="2856036" y="3284161"/>
              <a:ext cx="489747" cy="406131"/>
            </a:xfrm>
            <a:custGeom>
              <a:avLst/>
              <a:gdLst>
                <a:gd name="connsiteX0" fmla="*/ 0 w 410490"/>
                <a:gd name="connsiteY0" fmla="*/ 0 h 1752600"/>
                <a:gd name="connsiteX1" fmla="*/ 403860 w 410490"/>
                <a:gd name="connsiteY1" fmla="*/ 464820 h 1752600"/>
                <a:gd name="connsiteX2" fmla="*/ 259080 w 410490"/>
                <a:gd name="connsiteY2" fmla="*/ 922020 h 1752600"/>
                <a:gd name="connsiteX3" fmla="*/ 365760 w 410490"/>
                <a:gd name="connsiteY3" fmla="*/ 1463040 h 1752600"/>
                <a:gd name="connsiteX4" fmla="*/ 320040 w 410490"/>
                <a:gd name="connsiteY4" fmla="*/ 1752600 h 1752600"/>
                <a:gd name="connsiteX5" fmla="*/ 320040 w 410490"/>
                <a:gd name="connsiteY5" fmla="*/ 1752600 h 1752600"/>
                <a:gd name="connsiteX0" fmla="*/ 0 w 410490"/>
                <a:gd name="connsiteY0" fmla="*/ 0 h 1752600"/>
                <a:gd name="connsiteX1" fmla="*/ 403860 w 410490"/>
                <a:gd name="connsiteY1" fmla="*/ 464820 h 1752600"/>
                <a:gd name="connsiteX2" fmla="*/ 259080 w 410490"/>
                <a:gd name="connsiteY2" fmla="*/ 922020 h 1752600"/>
                <a:gd name="connsiteX3" fmla="*/ 365760 w 410490"/>
                <a:gd name="connsiteY3" fmla="*/ 1463040 h 1752600"/>
                <a:gd name="connsiteX4" fmla="*/ 320040 w 410490"/>
                <a:gd name="connsiteY4" fmla="*/ 1752600 h 1752600"/>
                <a:gd name="connsiteX0" fmla="*/ 0 w 410490"/>
                <a:gd name="connsiteY0" fmla="*/ 0 h 1463040"/>
                <a:gd name="connsiteX1" fmla="*/ 403860 w 410490"/>
                <a:gd name="connsiteY1" fmla="*/ 464820 h 1463040"/>
                <a:gd name="connsiteX2" fmla="*/ 259080 w 410490"/>
                <a:gd name="connsiteY2" fmla="*/ 922020 h 1463040"/>
                <a:gd name="connsiteX3" fmla="*/ 365760 w 410490"/>
                <a:gd name="connsiteY3" fmla="*/ 1463040 h 1463040"/>
                <a:gd name="connsiteX0" fmla="*/ 0 w 410490"/>
                <a:gd name="connsiteY0" fmla="*/ 0 h 922020"/>
                <a:gd name="connsiteX1" fmla="*/ 403860 w 410490"/>
                <a:gd name="connsiteY1" fmla="*/ 464820 h 922020"/>
                <a:gd name="connsiteX2" fmla="*/ 259080 w 410490"/>
                <a:gd name="connsiteY2" fmla="*/ 922020 h 922020"/>
                <a:gd name="connsiteX0" fmla="*/ 0 w 403860"/>
                <a:gd name="connsiteY0" fmla="*/ 0 h 464820"/>
                <a:gd name="connsiteX1" fmla="*/ 403860 w 403860"/>
                <a:gd name="connsiteY1" fmla="*/ 464820 h 464820"/>
                <a:gd name="connsiteX0" fmla="*/ 0 w 347854"/>
                <a:gd name="connsiteY0" fmla="*/ 0 h 479584"/>
                <a:gd name="connsiteX1" fmla="*/ 347854 w 347854"/>
                <a:gd name="connsiteY1" fmla="*/ 479584 h 479584"/>
                <a:gd name="connsiteX0" fmla="*/ 0 w 371857"/>
                <a:gd name="connsiteY0" fmla="*/ 0 h 472202"/>
                <a:gd name="connsiteX1" fmla="*/ 371857 w 371857"/>
                <a:gd name="connsiteY1" fmla="*/ 472202 h 472202"/>
                <a:gd name="connsiteX0" fmla="*/ 0 w 323852"/>
                <a:gd name="connsiteY0" fmla="*/ 0 h 472202"/>
                <a:gd name="connsiteX1" fmla="*/ 323852 w 323852"/>
                <a:gd name="connsiteY1" fmla="*/ 472202 h 472202"/>
                <a:gd name="connsiteX0" fmla="*/ 0 w 330548"/>
                <a:gd name="connsiteY0" fmla="*/ 0 h 472202"/>
                <a:gd name="connsiteX1" fmla="*/ 323852 w 330548"/>
                <a:gd name="connsiteY1" fmla="*/ 472202 h 472202"/>
                <a:gd name="connsiteX0" fmla="*/ 0 w 377403"/>
                <a:gd name="connsiteY0" fmla="*/ 0 h 486966"/>
                <a:gd name="connsiteX1" fmla="*/ 371857 w 377403"/>
                <a:gd name="connsiteY1" fmla="*/ 486966 h 486966"/>
                <a:gd name="connsiteX0" fmla="*/ 0 w 393100"/>
                <a:gd name="connsiteY0" fmla="*/ 0 h 477123"/>
                <a:gd name="connsiteX1" fmla="*/ 387859 w 393100"/>
                <a:gd name="connsiteY1" fmla="*/ 477123 h 477123"/>
                <a:gd name="connsiteX0" fmla="*/ 0 w 403585"/>
                <a:gd name="connsiteY0" fmla="*/ 0 h 486966"/>
                <a:gd name="connsiteX1" fmla="*/ 398527 w 403585"/>
                <a:gd name="connsiteY1" fmla="*/ 486966 h 486966"/>
                <a:gd name="connsiteX0" fmla="*/ 0 w 604240"/>
                <a:gd name="connsiteY0" fmla="*/ 0 h 363929"/>
                <a:gd name="connsiteX1" fmla="*/ 601217 w 604240"/>
                <a:gd name="connsiteY1" fmla="*/ 363929 h 363929"/>
                <a:gd name="connsiteX0" fmla="*/ 0 w 482535"/>
                <a:gd name="connsiteY0" fmla="*/ 0 h 403301"/>
                <a:gd name="connsiteX1" fmla="*/ 478536 w 482535"/>
                <a:gd name="connsiteY1" fmla="*/ 403301 h 403301"/>
                <a:gd name="connsiteX0" fmla="*/ 0 w 514229"/>
                <a:gd name="connsiteY0" fmla="*/ 0 h 393458"/>
                <a:gd name="connsiteX1" fmla="*/ 510540 w 514229"/>
                <a:gd name="connsiteY1" fmla="*/ 393458 h 39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229" h="393458">
                  <a:moveTo>
                    <a:pt x="0" y="0"/>
                  </a:moveTo>
                  <a:cubicBezTo>
                    <a:pt x="180340" y="155575"/>
                    <a:pt x="555370" y="217642"/>
                    <a:pt x="510540" y="393458"/>
                  </a:cubicBezTo>
                </a:path>
              </a:pathLst>
            </a:custGeom>
            <a:noFill/>
            <a:ln w="19050" cap="sq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0D076A-2A7E-44CD-842C-30E5DB3C1D4F}"/>
                </a:ext>
              </a:extLst>
            </p:cNvPr>
            <p:cNvSpPr/>
            <p:nvPr/>
          </p:nvSpPr>
          <p:spPr>
            <a:xfrm>
              <a:off x="2906727" y="3232352"/>
              <a:ext cx="389368" cy="487411"/>
            </a:xfrm>
            <a:custGeom>
              <a:avLst/>
              <a:gdLst>
                <a:gd name="connsiteX0" fmla="*/ 0 w 410490"/>
                <a:gd name="connsiteY0" fmla="*/ 0 h 1752600"/>
                <a:gd name="connsiteX1" fmla="*/ 403860 w 410490"/>
                <a:gd name="connsiteY1" fmla="*/ 464820 h 1752600"/>
                <a:gd name="connsiteX2" fmla="*/ 259080 w 410490"/>
                <a:gd name="connsiteY2" fmla="*/ 922020 h 1752600"/>
                <a:gd name="connsiteX3" fmla="*/ 365760 w 410490"/>
                <a:gd name="connsiteY3" fmla="*/ 1463040 h 1752600"/>
                <a:gd name="connsiteX4" fmla="*/ 320040 w 410490"/>
                <a:gd name="connsiteY4" fmla="*/ 1752600 h 1752600"/>
                <a:gd name="connsiteX5" fmla="*/ 320040 w 410490"/>
                <a:gd name="connsiteY5" fmla="*/ 1752600 h 1752600"/>
                <a:gd name="connsiteX0" fmla="*/ 0 w 410490"/>
                <a:gd name="connsiteY0" fmla="*/ 0 h 1752600"/>
                <a:gd name="connsiteX1" fmla="*/ 403860 w 410490"/>
                <a:gd name="connsiteY1" fmla="*/ 464820 h 1752600"/>
                <a:gd name="connsiteX2" fmla="*/ 259080 w 410490"/>
                <a:gd name="connsiteY2" fmla="*/ 922020 h 1752600"/>
                <a:gd name="connsiteX3" fmla="*/ 365760 w 410490"/>
                <a:gd name="connsiteY3" fmla="*/ 1463040 h 1752600"/>
                <a:gd name="connsiteX4" fmla="*/ 320040 w 410490"/>
                <a:gd name="connsiteY4" fmla="*/ 1752600 h 1752600"/>
                <a:gd name="connsiteX0" fmla="*/ 0 w 410490"/>
                <a:gd name="connsiteY0" fmla="*/ 0 h 1463040"/>
                <a:gd name="connsiteX1" fmla="*/ 403860 w 410490"/>
                <a:gd name="connsiteY1" fmla="*/ 464820 h 1463040"/>
                <a:gd name="connsiteX2" fmla="*/ 259080 w 410490"/>
                <a:gd name="connsiteY2" fmla="*/ 922020 h 1463040"/>
                <a:gd name="connsiteX3" fmla="*/ 365760 w 410490"/>
                <a:gd name="connsiteY3" fmla="*/ 1463040 h 1463040"/>
                <a:gd name="connsiteX0" fmla="*/ 0 w 410490"/>
                <a:gd name="connsiteY0" fmla="*/ 0 h 922020"/>
                <a:gd name="connsiteX1" fmla="*/ 403860 w 410490"/>
                <a:gd name="connsiteY1" fmla="*/ 464820 h 922020"/>
                <a:gd name="connsiteX2" fmla="*/ 259080 w 410490"/>
                <a:gd name="connsiteY2" fmla="*/ 922020 h 922020"/>
                <a:gd name="connsiteX0" fmla="*/ 0 w 403860"/>
                <a:gd name="connsiteY0" fmla="*/ 0 h 464820"/>
                <a:gd name="connsiteX1" fmla="*/ 403860 w 403860"/>
                <a:gd name="connsiteY1" fmla="*/ 464820 h 464820"/>
                <a:gd name="connsiteX0" fmla="*/ 0 w 347854"/>
                <a:gd name="connsiteY0" fmla="*/ 0 h 479584"/>
                <a:gd name="connsiteX1" fmla="*/ 347854 w 347854"/>
                <a:gd name="connsiteY1" fmla="*/ 479584 h 479584"/>
                <a:gd name="connsiteX0" fmla="*/ 0 w 371857"/>
                <a:gd name="connsiteY0" fmla="*/ 0 h 472202"/>
                <a:gd name="connsiteX1" fmla="*/ 371857 w 371857"/>
                <a:gd name="connsiteY1" fmla="*/ 472202 h 472202"/>
                <a:gd name="connsiteX0" fmla="*/ 0 w 323852"/>
                <a:gd name="connsiteY0" fmla="*/ 0 h 472202"/>
                <a:gd name="connsiteX1" fmla="*/ 323852 w 323852"/>
                <a:gd name="connsiteY1" fmla="*/ 472202 h 472202"/>
                <a:gd name="connsiteX0" fmla="*/ 0 w 330548"/>
                <a:gd name="connsiteY0" fmla="*/ 0 h 472202"/>
                <a:gd name="connsiteX1" fmla="*/ 323852 w 330548"/>
                <a:gd name="connsiteY1" fmla="*/ 472202 h 472202"/>
                <a:gd name="connsiteX0" fmla="*/ 0 w 377403"/>
                <a:gd name="connsiteY0" fmla="*/ 0 h 486966"/>
                <a:gd name="connsiteX1" fmla="*/ 371857 w 377403"/>
                <a:gd name="connsiteY1" fmla="*/ 486966 h 486966"/>
                <a:gd name="connsiteX0" fmla="*/ 0 w 393100"/>
                <a:gd name="connsiteY0" fmla="*/ 0 h 477123"/>
                <a:gd name="connsiteX1" fmla="*/ 387859 w 393100"/>
                <a:gd name="connsiteY1" fmla="*/ 477123 h 477123"/>
                <a:gd name="connsiteX0" fmla="*/ 0 w 403585"/>
                <a:gd name="connsiteY0" fmla="*/ 0 h 486966"/>
                <a:gd name="connsiteX1" fmla="*/ 398527 w 403585"/>
                <a:gd name="connsiteY1" fmla="*/ 486966 h 486966"/>
                <a:gd name="connsiteX0" fmla="*/ 0 w 604240"/>
                <a:gd name="connsiteY0" fmla="*/ 0 h 363929"/>
                <a:gd name="connsiteX1" fmla="*/ 601217 w 604240"/>
                <a:gd name="connsiteY1" fmla="*/ 363929 h 363929"/>
                <a:gd name="connsiteX0" fmla="*/ 0 w 482535"/>
                <a:gd name="connsiteY0" fmla="*/ 0 h 403301"/>
                <a:gd name="connsiteX1" fmla="*/ 478536 w 482535"/>
                <a:gd name="connsiteY1" fmla="*/ 403301 h 403301"/>
                <a:gd name="connsiteX0" fmla="*/ 0 w 514229"/>
                <a:gd name="connsiteY0" fmla="*/ 0 h 393458"/>
                <a:gd name="connsiteX1" fmla="*/ 510540 w 514229"/>
                <a:gd name="connsiteY1" fmla="*/ 393458 h 393458"/>
                <a:gd name="connsiteX0" fmla="*/ 0 w 408832"/>
                <a:gd name="connsiteY0" fmla="*/ 0 h 472202"/>
                <a:gd name="connsiteX1" fmla="*/ 403861 w 408832"/>
                <a:gd name="connsiteY1" fmla="*/ 472202 h 47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832" h="472202">
                  <a:moveTo>
                    <a:pt x="0" y="0"/>
                  </a:moveTo>
                  <a:cubicBezTo>
                    <a:pt x="180340" y="155575"/>
                    <a:pt x="448691" y="296386"/>
                    <a:pt x="403861" y="472202"/>
                  </a:cubicBezTo>
                </a:path>
              </a:pathLst>
            </a:custGeom>
            <a:noFill/>
            <a:ln w="19050" cap="sq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3ED55A-5012-44F8-B1A6-E93F2267BF3B}"/>
              </a:ext>
            </a:extLst>
          </p:cNvPr>
          <p:cNvGrpSpPr/>
          <p:nvPr/>
        </p:nvGrpSpPr>
        <p:grpSpPr>
          <a:xfrm>
            <a:off x="5961052" y="772978"/>
            <a:ext cx="938166" cy="1774436"/>
            <a:chOff x="1853178" y="3249178"/>
            <a:chExt cx="938166" cy="1774436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931AEF9-8EAF-4E45-B162-639751D339B2}"/>
                </a:ext>
              </a:extLst>
            </p:cNvPr>
            <p:cNvSpPr/>
            <p:nvPr/>
          </p:nvSpPr>
          <p:spPr>
            <a:xfrm>
              <a:off x="1945595" y="3298523"/>
              <a:ext cx="845749" cy="1719072"/>
            </a:xfrm>
            <a:custGeom>
              <a:avLst/>
              <a:gdLst>
                <a:gd name="connsiteX0" fmla="*/ 0 w 874021"/>
                <a:gd name="connsiteY0" fmla="*/ 0 h 1865376"/>
                <a:gd name="connsiteX1" fmla="*/ 585216 w 874021"/>
                <a:gd name="connsiteY1" fmla="*/ 542544 h 1865376"/>
                <a:gd name="connsiteX2" fmla="*/ 640080 w 874021"/>
                <a:gd name="connsiteY2" fmla="*/ 1042416 h 1865376"/>
                <a:gd name="connsiteX3" fmla="*/ 853440 w 874021"/>
                <a:gd name="connsiteY3" fmla="*/ 1139952 h 1865376"/>
                <a:gd name="connsiteX4" fmla="*/ 865632 w 874021"/>
                <a:gd name="connsiteY4" fmla="*/ 1865376 h 1865376"/>
                <a:gd name="connsiteX5" fmla="*/ 865632 w 874021"/>
                <a:gd name="connsiteY5" fmla="*/ 1865376 h 1865376"/>
                <a:gd name="connsiteX0" fmla="*/ 0 w 879678"/>
                <a:gd name="connsiteY0" fmla="*/ 0 h 1865376"/>
                <a:gd name="connsiteX1" fmla="*/ 585216 w 879678"/>
                <a:gd name="connsiteY1" fmla="*/ 542544 h 1865376"/>
                <a:gd name="connsiteX2" fmla="*/ 560832 w 879678"/>
                <a:gd name="connsiteY2" fmla="*/ 1115568 h 1865376"/>
                <a:gd name="connsiteX3" fmla="*/ 853440 w 879678"/>
                <a:gd name="connsiteY3" fmla="*/ 1139952 h 1865376"/>
                <a:gd name="connsiteX4" fmla="*/ 865632 w 879678"/>
                <a:gd name="connsiteY4" fmla="*/ 1865376 h 1865376"/>
                <a:gd name="connsiteX5" fmla="*/ 865632 w 879678"/>
                <a:gd name="connsiteY5" fmla="*/ 1865376 h 1865376"/>
                <a:gd name="connsiteX0" fmla="*/ 0 w 973765"/>
                <a:gd name="connsiteY0" fmla="*/ 0 h 1865376"/>
                <a:gd name="connsiteX1" fmla="*/ 585216 w 973765"/>
                <a:gd name="connsiteY1" fmla="*/ 542544 h 1865376"/>
                <a:gd name="connsiteX2" fmla="*/ 560832 w 973765"/>
                <a:gd name="connsiteY2" fmla="*/ 1115568 h 1865376"/>
                <a:gd name="connsiteX3" fmla="*/ 963168 w 973765"/>
                <a:gd name="connsiteY3" fmla="*/ 1231392 h 1865376"/>
                <a:gd name="connsiteX4" fmla="*/ 865632 w 973765"/>
                <a:gd name="connsiteY4" fmla="*/ 1865376 h 1865376"/>
                <a:gd name="connsiteX5" fmla="*/ 865632 w 973765"/>
                <a:gd name="connsiteY5" fmla="*/ 1865376 h 1865376"/>
                <a:gd name="connsiteX0" fmla="*/ 0 w 845749"/>
                <a:gd name="connsiteY0" fmla="*/ 0 h 1719072"/>
                <a:gd name="connsiteX1" fmla="*/ 457200 w 845749"/>
                <a:gd name="connsiteY1" fmla="*/ 396240 h 1719072"/>
                <a:gd name="connsiteX2" fmla="*/ 432816 w 845749"/>
                <a:gd name="connsiteY2" fmla="*/ 969264 h 1719072"/>
                <a:gd name="connsiteX3" fmla="*/ 835152 w 845749"/>
                <a:gd name="connsiteY3" fmla="*/ 1085088 h 1719072"/>
                <a:gd name="connsiteX4" fmla="*/ 737616 w 845749"/>
                <a:gd name="connsiteY4" fmla="*/ 1719072 h 1719072"/>
                <a:gd name="connsiteX5" fmla="*/ 737616 w 845749"/>
                <a:gd name="connsiteY5" fmla="*/ 1719072 h 171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749" h="1719072">
                  <a:moveTo>
                    <a:pt x="0" y="0"/>
                  </a:moveTo>
                  <a:cubicBezTo>
                    <a:pt x="239268" y="184404"/>
                    <a:pt x="385064" y="234696"/>
                    <a:pt x="457200" y="396240"/>
                  </a:cubicBezTo>
                  <a:cubicBezTo>
                    <a:pt x="529336" y="557784"/>
                    <a:pt x="369824" y="854456"/>
                    <a:pt x="432816" y="969264"/>
                  </a:cubicBezTo>
                  <a:cubicBezTo>
                    <a:pt x="495808" y="1084072"/>
                    <a:pt x="784352" y="960120"/>
                    <a:pt x="835152" y="1085088"/>
                  </a:cubicBezTo>
                  <a:cubicBezTo>
                    <a:pt x="885952" y="1210056"/>
                    <a:pt x="737616" y="1719072"/>
                    <a:pt x="737616" y="1719072"/>
                  </a:cubicBezTo>
                  <a:lnTo>
                    <a:pt x="737616" y="1719072"/>
                  </a:lnTo>
                </a:path>
              </a:pathLst>
            </a:cu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2162BAB-68AE-4E9D-8DA9-B9AFE59B1F0E}"/>
                </a:ext>
              </a:extLst>
            </p:cNvPr>
            <p:cNvSpPr/>
            <p:nvPr/>
          </p:nvSpPr>
          <p:spPr>
            <a:xfrm>
              <a:off x="1884650" y="3304542"/>
              <a:ext cx="845749" cy="1719072"/>
            </a:xfrm>
            <a:custGeom>
              <a:avLst/>
              <a:gdLst>
                <a:gd name="connsiteX0" fmla="*/ 0 w 874021"/>
                <a:gd name="connsiteY0" fmla="*/ 0 h 1865376"/>
                <a:gd name="connsiteX1" fmla="*/ 585216 w 874021"/>
                <a:gd name="connsiteY1" fmla="*/ 542544 h 1865376"/>
                <a:gd name="connsiteX2" fmla="*/ 640080 w 874021"/>
                <a:gd name="connsiteY2" fmla="*/ 1042416 h 1865376"/>
                <a:gd name="connsiteX3" fmla="*/ 853440 w 874021"/>
                <a:gd name="connsiteY3" fmla="*/ 1139952 h 1865376"/>
                <a:gd name="connsiteX4" fmla="*/ 865632 w 874021"/>
                <a:gd name="connsiteY4" fmla="*/ 1865376 h 1865376"/>
                <a:gd name="connsiteX5" fmla="*/ 865632 w 874021"/>
                <a:gd name="connsiteY5" fmla="*/ 1865376 h 1865376"/>
                <a:gd name="connsiteX0" fmla="*/ 0 w 879678"/>
                <a:gd name="connsiteY0" fmla="*/ 0 h 1865376"/>
                <a:gd name="connsiteX1" fmla="*/ 585216 w 879678"/>
                <a:gd name="connsiteY1" fmla="*/ 542544 h 1865376"/>
                <a:gd name="connsiteX2" fmla="*/ 560832 w 879678"/>
                <a:gd name="connsiteY2" fmla="*/ 1115568 h 1865376"/>
                <a:gd name="connsiteX3" fmla="*/ 853440 w 879678"/>
                <a:gd name="connsiteY3" fmla="*/ 1139952 h 1865376"/>
                <a:gd name="connsiteX4" fmla="*/ 865632 w 879678"/>
                <a:gd name="connsiteY4" fmla="*/ 1865376 h 1865376"/>
                <a:gd name="connsiteX5" fmla="*/ 865632 w 879678"/>
                <a:gd name="connsiteY5" fmla="*/ 1865376 h 1865376"/>
                <a:gd name="connsiteX0" fmla="*/ 0 w 973765"/>
                <a:gd name="connsiteY0" fmla="*/ 0 h 1865376"/>
                <a:gd name="connsiteX1" fmla="*/ 585216 w 973765"/>
                <a:gd name="connsiteY1" fmla="*/ 542544 h 1865376"/>
                <a:gd name="connsiteX2" fmla="*/ 560832 w 973765"/>
                <a:gd name="connsiteY2" fmla="*/ 1115568 h 1865376"/>
                <a:gd name="connsiteX3" fmla="*/ 963168 w 973765"/>
                <a:gd name="connsiteY3" fmla="*/ 1231392 h 1865376"/>
                <a:gd name="connsiteX4" fmla="*/ 865632 w 973765"/>
                <a:gd name="connsiteY4" fmla="*/ 1865376 h 1865376"/>
                <a:gd name="connsiteX5" fmla="*/ 865632 w 973765"/>
                <a:gd name="connsiteY5" fmla="*/ 1865376 h 1865376"/>
                <a:gd name="connsiteX0" fmla="*/ 0 w 845749"/>
                <a:gd name="connsiteY0" fmla="*/ 0 h 1719072"/>
                <a:gd name="connsiteX1" fmla="*/ 457200 w 845749"/>
                <a:gd name="connsiteY1" fmla="*/ 396240 h 1719072"/>
                <a:gd name="connsiteX2" fmla="*/ 432816 w 845749"/>
                <a:gd name="connsiteY2" fmla="*/ 969264 h 1719072"/>
                <a:gd name="connsiteX3" fmla="*/ 835152 w 845749"/>
                <a:gd name="connsiteY3" fmla="*/ 1085088 h 1719072"/>
                <a:gd name="connsiteX4" fmla="*/ 737616 w 845749"/>
                <a:gd name="connsiteY4" fmla="*/ 1719072 h 1719072"/>
                <a:gd name="connsiteX5" fmla="*/ 737616 w 845749"/>
                <a:gd name="connsiteY5" fmla="*/ 1719072 h 171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749" h="1719072">
                  <a:moveTo>
                    <a:pt x="0" y="0"/>
                  </a:moveTo>
                  <a:cubicBezTo>
                    <a:pt x="239268" y="184404"/>
                    <a:pt x="385064" y="234696"/>
                    <a:pt x="457200" y="396240"/>
                  </a:cubicBezTo>
                  <a:cubicBezTo>
                    <a:pt x="529336" y="557784"/>
                    <a:pt x="369824" y="854456"/>
                    <a:pt x="432816" y="969264"/>
                  </a:cubicBezTo>
                  <a:cubicBezTo>
                    <a:pt x="495808" y="1084072"/>
                    <a:pt x="784352" y="960120"/>
                    <a:pt x="835152" y="1085088"/>
                  </a:cubicBezTo>
                  <a:cubicBezTo>
                    <a:pt x="885952" y="1210056"/>
                    <a:pt x="737616" y="1719072"/>
                    <a:pt x="737616" y="1719072"/>
                  </a:cubicBezTo>
                  <a:lnTo>
                    <a:pt x="737616" y="1719072"/>
                  </a:lnTo>
                </a:path>
              </a:pathLst>
            </a:cu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E8945A9-FC71-463F-8F03-6DB85F628260}"/>
                </a:ext>
              </a:extLst>
            </p:cNvPr>
            <p:cNvSpPr/>
            <p:nvPr/>
          </p:nvSpPr>
          <p:spPr>
            <a:xfrm>
              <a:off x="1908367" y="3275781"/>
              <a:ext cx="845749" cy="1719072"/>
            </a:xfrm>
            <a:custGeom>
              <a:avLst/>
              <a:gdLst>
                <a:gd name="connsiteX0" fmla="*/ 0 w 874021"/>
                <a:gd name="connsiteY0" fmla="*/ 0 h 1865376"/>
                <a:gd name="connsiteX1" fmla="*/ 585216 w 874021"/>
                <a:gd name="connsiteY1" fmla="*/ 542544 h 1865376"/>
                <a:gd name="connsiteX2" fmla="*/ 640080 w 874021"/>
                <a:gd name="connsiteY2" fmla="*/ 1042416 h 1865376"/>
                <a:gd name="connsiteX3" fmla="*/ 853440 w 874021"/>
                <a:gd name="connsiteY3" fmla="*/ 1139952 h 1865376"/>
                <a:gd name="connsiteX4" fmla="*/ 865632 w 874021"/>
                <a:gd name="connsiteY4" fmla="*/ 1865376 h 1865376"/>
                <a:gd name="connsiteX5" fmla="*/ 865632 w 874021"/>
                <a:gd name="connsiteY5" fmla="*/ 1865376 h 1865376"/>
                <a:gd name="connsiteX0" fmla="*/ 0 w 879678"/>
                <a:gd name="connsiteY0" fmla="*/ 0 h 1865376"/>
                <a:gd name="connsiteX1" fmla="*/ 585216 w 879678"/>
                <a:gd name="connsiteY1" fmla="*/ 542544 h 1865376"/>
                <a:gd name="connsiteX2" fmla="*/ 560832 w 879678"/>
                <a:gd name="connsiteY2" fmla="*/ 1115568 h 1865376"/>
                <a:gd name="connsiteX3" fmla="*/ 853440 w 879678"/>
                <a:gd name="connsiteY3" fmla="*/ 1139952 h 1865376"/>
                <a:gd name="connsiteX4" fmla="*/ 865632 w 879678"/>
                <a:gd name="connsiteY4" fmla="*/ 1865376 h 1865376"/>
                <a:gd name="connsiteX5" fmla="*/ 865632 w 879678"/>
                <a:gd name="connsiteY5" fmla="*/ 1865376 h 1865376"/>
                <a:gd name="connsiteX0" fmla="*/ 0 w 973765"/>
                <a:gd name="connsiteY0" fmla="*/ 0 h 1865376"/>
                <a:gd name="connsiteX1" fmla="*/ 585216 w 973765"/>
                <a:gd name="connsiteY1" fmla="*/ 542544 h 1865376"/>
                <a:gd name="connsiteX2" fmla="*/ 560832 w 973765"/>
                <a:gd name="connsiteY2" fmla="*/ 1115568 h 1865376"/>
                <a:gd name="connsiteX3" fmla="*/ 963168 w 973765"/>
                <a:gd name="connsiteY3" fmla="*/ 1231392 h 1865376"/>
                <a:gd name="connsiteX4" fmla="*/ 865632 w 973765"/>
                <a:gd name="connsiteY4" fmla="*/ 1865376 h 1865376"/>
                <a:gd name="connsiteX5" fmla="*/ 865632 w 973765"/>
                <a:gd name="connsiteY5" fmla="*/ 1865376 h 1865376"/>
                <a:gd name="connsiteX0" fmla="*/ 0 w 845749"/>
                <a:gd name="connsiteY0" fmla="*/ 0 h 1719072"/>
                <a:gd name="connsiteX1" fmla="*/ 457200 w 845749"/>
                <a:gd name="connsiteY1" fmla="*/ 396240 h 1719072"/>
                <a:gd name="connsiteX2" fmla="*/ 432816 w 845749"/>
                <a:gd name="connsiteY2" fmla="*/ 969264 h 1719072"/>
                <a:gd name="connsiteX3" fmla="*/ 835152 w 845749"/>
                <a:gd name="connsiteY3" fmla="*/ 1085088 h 1719072"/>
                <a:gd name="connsiteX4" fmla="*/ 737616 w 845749"/>
                <a:gd name="connsiteY4" fmla="*/ 1719072 h 1719072"/>
                <a:gd name="connsiteX5" fmla="*/ 737616 w 845749"/>
                <a:gd name="connsiteY5" fmla="*/ 1719072 h 171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749" h="1719072">
                  <a:moveTo>
                    <a:pt x="0" y="0"/>
                  </a:moveTo>
                  <a:cubicBezTo>
                    <a:pt x="239268" y="184404"/>
                    <a:pt x="385064" y="234696"/>
                    <a:pt x="457200" y="396240"/>
                  </a:cubicBezTo>
                  <a:cubicBezTo>
                    <a:pt x="529336" y="557784"/>
                    <a:pt x="369824" y="854456"/>
                    <a:pt x="432816" y="969264"/>
                  </a:cubicBezTo>
                  <a:cubicBezTo>
                    <a:pt x="495808" y="1084072"/>
                    <a:pt x="784352" y="960120"/>
                    <a:pt x="835152" y="1085088"/>
                  </a:cubicBezTo>
                  <a:cubicBezTo>
                    <a:pt x="885952" y="1210056"/>
                    <a:pt x="737616" y="1719072"/>
                    <a:pt x="737616" y="1719072"/>
                  </a:cubicBezTo>
                  <a:lnTo>
                    <a:pt x="737616" y="1719072"/>
                  </a:lnTo>
                </a:path>
              </a:pathLst>
            </a:cu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382DE88-9BE5-4AE8-AF13-A4EA7A33B47C}"/>
                </a:ext>
              </a:extLst>
            </p:cNvPr>
            <p:cNvSpPr/>
            <p:nvPr/>
          </p:nvSpPr>
          <p:spPr>
            <a:xfrm>
              <a:off x="1920407" y="3304542"/>
              <a:ext cx="845749" cy="1719072"/>
            </a:xfrm>
            <a:custGeom>
              <a:avLst/>
              <a:gdLst>
                <a:gd name="connsiteX0" fmla="*/ 0 w 874021"/>
                <a:gd name="connsiteY0" fmla="*/ 0 h 1865376"/>
                <a:gd name="connsiteX1" fmla="*/ 585216 w 874021"/>
                <a:gd name="connsiteY1" fmla="*/ 542544 h 1865376"/>
                <a:gd name="connsiteX2" fmla="*/ 640080 w 874021"/>
                <a:gd name="connsiteY2" fmla="*/ 1042416 h 1865376"/>
                <a:gd name="connsiteX3" fmla="*/ 853440 w 874021"/>
                <a:gd name="connsiteY3" fmla="*/ 1139952 h 1865376"/>
                <a:gd name="connsiteX4" fmla="*/ 865632 w 874021"/>
                <a:gd name="connsiteY4" fmla="*/ 1865376 h 1865376"/>
                <a:gd name="connsiteX5" fmla="*/ 865632 w 874021"/>
                <a:gd name="connsiteY5" fmla="*/ 1865376 h 1865376"/>
                <a:gd name="connsiteX0" fmla="*/ 0 w 879678"/>
                <a:gd name="connsiteY0" fmla="*/ 0 h 1865376"/>
                <a:gd name="connsiteX1" fmla="*/ 585216 w 879678"/>
                <a:gd name="connsiteY1" fmla="*/ 542544 h 1865376"/>
                <a:gd name="connsiteX2" fmla="*/ 560832 w 879678"/>
                <a:gd name="connsiteY2" fmla="*/ 1115568 h 1865376"/>
                <a:gd name="connsiteX3" fmla="*/ 853440 w 879678"/>
                <a:gd name="connsiteY3" fmla="*/ 1139952 h 1865376"/>
                <a:gd name="connsiteX4" fmla="*/ 865632 w 879678"/>
                <a:gd name="connsiteY4" fmla="*/ 1865376 h 1865376"/>
                <a:gd name="connsiteX5" fmla="*/ 865632 w 879678"/>
                <a:gd name="connsiteY5" fmla="*/ 1865376 h 1865376"/>
                <a:gd name="connsiteX0" fmla="*/ 0 w 973765"/>
                <a:gd name="connsiteY0" fmla="*/ 0 h 1865376"/>
                <a:gd name="connsiteX1" fmla="*/ 585216 w 973765"/>
                <a:gd name="connsiteY1" fmla="*/ 542544 h 1865376"/>
                <a:gd name="connsiteX2" fmla="*/ 560832 w 973765"/>
                <a:gd name="connsiteY2" fmla="*/ 1115568 h 1865376"/>
                <a:gd name="connsiteX3" fmla="*/ 963168 w 973765"/>
                <a:gd name="connsiteY3" fmla="*/ 1231392 h 1865376"/>
                <a:gd name="connsiteX4" fmla="*/ 865632 w 973765"/>
                <a:gd name="connsiteY4" fmla="*/ 1865376 h 1865376"/>
                <a:gd name="connsiteX5" fmla="*/ 865632 w 973765"/>
                <a:gd name="connsiteY5" fmla="*/ 1865376 h 1865376"/>
                <a:gd name="connsiteX0" fmla="*/ 0 w 845749"/>
                <a:gd name="connsiteY0" fmla="*/ 0 h 1719072"/>
                <a:gd name="connsiteX1" fmla="*/ 457200 w 845749"/>
                <a:gd name="connsiteY1" fmla="*/ 396240 h 1719072"/>
                <a:gd name="connsiteX2" fmla="*/ 432816 w 845749"/>
                <a:gd name="connsiteY2" fmla="*/ 969264 h 1719072"/>
                <a:gd name="connsiteX3" fmla="*/ 835152 w 845749"/>
                <a:gd name="connsiteY3" fmla="*/ 1085088 h 1719072"/>
                <a:gd name="connsiteX4" fmla="*/ 737616 w 845749"/>
                <a:gd name="connsiteY4" fmla="*/ 1719072 h 1719072"/>
                <a:gd name="connsiteX5" fmla="*/ 737616 w 845749"/>
                <a:gd name="connsiteY5" fmla="*/ 1719072 h 171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5749" h="1719072">
                  <a:moveTo>
                    <a:pt x="0" y="0"/>
                  </a:moveTo>
                  <a:cubicBezTo>
                    <a:pt x="239268" y="184404"/>
                    <a:pt x="385064" y="234696"/>
                    <a:pt x="457200" y="396240"/>
                  </a:cubicBezTo>
                  <a:cubicBezTo>
                    <a:pt x="529336" y="557784"/>
                    <a:pt x="369824" y="854456"/>
                    <a:pt x="432816" y="969264"/>
                  </a:cubicBezTo>
                  <a:cubicBezTo>
                    <a:pt x="495808" y="1084072"/>
                    <a:pt x="784352" y="960120"/>
                    <a:pt x="835152" y="1085088"/>
                  </a:cubicBezTo>
                  <a:cubicBezTo>
                    <a:pt x="885952" y="1210056"/>
                    <a:pt x="737616" y="1719072"/>
                    <a:pt x="737616" y="1719072"/>
                  </a:cubicBezTo>
                  <a:lnTo>
                    <a:pt x="737616" y="1719072"/>
                  </a:lnTo>
                </a:path>
              </a:pathLst>
            </a:custGeom>
            <a:noFill/>
            <a:ln w="63500" cap="rnd">
              <a:solidFill>
                <a:schemeClr val="bg2">
                  <a:lumMod val="7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5D75DDE-3525-4FDA-8AC4-1B430D6DE5A9}"/>
                </a:ext>
              </a:extLst>
            </p:cNvPr>
            <p:cNvSpPr/>
            <p:nvPr/>
          </p:nvSpPr>
          <p:spPr>
            <a:xfrm>
              <a:off x="1968930" y="3249178"/>
              <a:ext cx="445008" cy="457200"/>
            </a:xfrm>
            <a:custGeom>
              <a:avLst/>
              <a:gdLst>
                <a:gd name="connsiteX0" fmla="*/ 0 w 874021"/>
                <a:gd name="connsiteY0" fmla="*/ 0 h 1865376"/>
                <a:gd name="connsiteX1" fmla="*/ 585216 w 874021"/>
                <a:gd name="connsiteY1" fmla="*/ 542544 h 1865376"/>
                <a:gd name="connsiteX2" fmla="*/ 640080 w 874021"/>
                <a:gd name="connsiteY2" fmla="*/ 1042416 h 1865376"/>
                <a:gd name="connsiteX3" fmla="*/ 853440 w 874021"/>
                <a:gd name="connsiteY3" fmla="*/ 1139952 h 1865376"/>
                <a:gd name="connsiteX4" fmla="*/ 865632 w 874021"/>
                <a:gd name="connsiteY4" fmla="*/ 1865376 h 1865376"/>
                <a:gd name="connsiteX5" fmla="*/ 865632 w 874021"/>
                <a:gd name="connsiteY5" fmla="*/ 1865376 h 1865376"/>
                <a:gd name="connsiteX0" fmla="*/ 0 w 879678"/>
                <a:gd name="connsiteY0" fmla="*/ 0 h 1865376"/>
                <a:gd name="connsiteX1" fmla="*/ 585216 w 879678"/>
                <a:gd name="connsiteY1" fmla="*/ 542544 h 1865376"/>
                <a:gd name="connsiteX2" fmla="*/ 560832 w 879678"/>
                <a:gd name="connsiteY2" fmla="*/ 1115568 h 1865376"/>
                <a:gd name="connsiteX3" fmla="*/ 853440 w 879678"/>
                <a:gd name="connsiteY3" fmla="*/ 1139952 h 1865376"/>
                <a:gd name="connsiteX4" fmla="*/ 865632 w 879678"/>
                <a:gd name="connsiteY4" fmla="*/ 1865376 h 1865376"/>
                <a:gd name="connsiteX5" fmla="*/ 865632 w 879678"/>
                <a:gd name="connsiteY5" fmla="*/ 1865376 h 1865376"/>
                <a:gd name="connsiteX0" fmla="*/ 0 w 973765"/>
                <a:gd name="connsiteY0" fmla="*/ 0 h 1865376"/>
                <a:gd name="connsiteX1" fmla="*/ 585216 w 973765"/>
                <a:gd name="connsiteY1" fmla="*/ 542544 h 1865376"/>
                <a:gd name="connsiteX2" fmla="*/ 560832 w 973765"/>
                <a:gd name="connsiteY2" fmla="*/ 1115568 h 1865376"/>
                <a:gd name="connsiteX3" fmla="*/ 963168 w 973765"/>
                <a:gd name="connsiteY3" fmla="*/ 1231392 h 1865376"/>
                <a:gd name="connsiteX4" fmla="*/ 865632 w 973765"/>
                <a:gd name="connsiteY4" fmla="*/ 1865376 h 1865376"/>
                <a:gd name="connsiteX5" fmla="*/ 865632 w 973765"/>
                <a:gd name="connsiteY5" fmla="*/ 1865376 h 1865376"/>
                <a:gd name="connsiteX0" fmla="*/ 0 w 845749"/>
                <a:gd name="connsiteY0" fmla="*/ 0 h 1719072"/>
                <a:gd name="connsiteX1" fmla="*/ 457200 w 845749"/>
                <a:gd name="connsiteY1" fmla="*/ 396240 h 1719072"/>
                <a:gd name="connsiteX2" fmla="*/ 432816 w 845749"/>
                <a:gd name="connsiteY2" fmla="*/ 969264 h 1719072"/>
                <a:gd name="connsiteX3" fmla="*/ 835152 w 845749"/>
                <a:gd name="connsiteY3" fmla="*/ 1085088 h 1719072"/>
                <a:gd name="connsiteX4" fmla="*/ 737616 w 845749"/>
                <a:gd name="connsiteY4" fmla="*/ 1719072 h 1719072"/>
                <a:gd name="connsiteX5" fmla="*/ 737616 w 845749"/>
                <a:gd name="connsiteY5" fmla="*/ 1719072 h 1719072"/>
                <a:gd name="connsiteX0" fmla="*/ 0 w 845749"/>
                <a:gd name="connsiteY0" fmla="*/ 0 h 1719072"/>
                <a:gd name="connsiteX1" fmla="*/ 457200 w 845749"/>
                <a:gd name="connsiteY1" fmla="*/ 396240 h 1719072"/>
                <a:gd name="connsiteX2" fmla="*/ 432816 w 845749"/>
                <a:gd name="connsiteY2" fmla="*/ 969264 h 1719072"/>
                <a:gd name="connsiteX3" fmla="*/ 835152 w 845749"/>
                <a:gd name="connsiteY3" fmla="*/ 1085088 h 1719072"/>
                <a:gd name="connsiteX4" fmla="*/ 737616 w 845749"/>
                <a:gd name="connsiteY4" fmla="*/ 1719072 h 1719072"/>
                <a:gd name="connsiteX0" fmla="*/ 0 w 737616"/>
                <a:gd name="connsiteY0" fmla="*/ 0 h 1719072"/>
                <a:gd name="connsiteX1" fmla="*/ 457200 w 737616"/>
                <a:gd name="connsiteY1" fmla="*/ 396240 h 1719072"/>
                <a:gd name="connsiteX2" fmla="*/ 432816 w 737616"/>
                <a:gd name="connsiteY2" fmla="*/ 969264 h 1719072"/>
                <a:gd name="connsiteX3" fmla="*/ 737616 w 737616"/>
                <a:gd name="connsiteY3" fmla="*/ 1719072 h 1719072"/>
                <a:gd name="connsiteX0" fmla="*/ 0 w 477904"/>
                <a:gd name="connsiteY0" fmla="*/ 0 h 969264"/>
                <a:gd name="connsiteX1" fmla="*/ 457200 w 477904"/>
                <a:gd name="connsiteY1" fmla="*/ 396240 h 969264"/>
                <a:gd name="connsiteX2" fmla="*/ 432816 w 477904"/>
                <a:gd name="connsiteY2" fmla="*/ 969264 h 969264"/>
                <a:gd name="connsiteX0" fmla="*/ 0 w 457200"/>
                <a:gd name="connsiteY0" fmla="*/ 0 h 396240"/>
                <a:gd name="connsiteX1" fmla="*/ 457200 w 457200"/>
                <a:gd name="connsiteY1" fmla="*/ 396240 h 396240"/>
                <a:gd name="connsiteX0" fmla="*/ 0 w 463296"/>
                <a:gd name="connsiteY0" fmla="*/ 0 h 445008"/>
                <a:gd name="connsiteX1" fmla="*/ 463296 w 463296"/>
                <a:gd name="connsiteY1" fmla="*/ 445008 h 445008"/>
                <a:gd name="connsiteX0" fmla="*/ 0 w 445008"/>
                <a:gd name="connsiteY0" fmla="*/ 0 h 457200"/>
                <a:gd name="connsiteX1" fmla="*/ 445008 w 445008"/>
                <a:gd name="connsiteY1" fmla="*/ 457200 h 457200"/>
                <a:gd name="connsiteX0" fmla="*/ 0 w 445008"/>
                <a:gd name="connsiteY0" fmla="*/ 0 h 457200"/>
                <a:gd name="connsiteX1" fmla="*/ 445008 w 445008"/>
                <a:gd name="connsiteY1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008" h="457200">
                  <a:moveTo>
                    <a:pt x="0" y="0"/>
                  </a:moveTo>
                  <a:cubicBezTo>
                    <a:pt x="239268" y="184404"/>
                    <a:pt x="433832" y="277368"/>
                    <a:pt x="445008" y="457200"/>
                  </a:cubicBezTo>
                </a:path>
              </a:pathLst>
            </a:custGeom>
            <a:noFill/>
            <a:ln w="73025" cap="sq">
              <a:solidFill>
                <a:schemeClr val="bg2">
                  <a:lumMod val="7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5F1CCA4-76D8-4F8A-A392-ACE086BA03F4}"/>
                </a:ext>
              </a:extLst>
            </p:cNvPr>
            <p:cNvSpPr/>
            <p:nvPr/>
          </p:nvSpPr>
          <p:spPr>
            <a:xfrm>
              <a:off x="1888833" y="3354339"/>
              <a:ext cx="524256" cy="335280"/>
            </a:xfrm>
            <a:custGeom>
              <a:avLst/>
              <a:gdLst>
                <a:gd name="connsiteX0" fmla="*/ 0 w 874021"/>
                <a:gd name="connsiteY0" fmla="*/ 0 h 1865376"/>
                <a:gd name="connsiteX1" fmla="*/ 585216 w 874021"/>
                <a:gd name="connsiteY1" fmla="*/ 542544 h 1865376"/>
                <a:gd name="connsiteX2" fmla="*/ 640080 w 874021"/>
                <a:gd name="connsiteY2" fmla="*/ 1042416 h 1865376"/>
                <a:gd name="connsiteX3" fmla="*/ 853440 w 874021"/>
                <a:gd name="connsiteY3" fmla="*/ 1139952 h 1865376"/>
                <a:gd name="connsiteX4" fmla="*/ 865632 w 874021"/>
                <a:gd name="connsiteY4" fmla="*/ 1865376 h 1865376"/>
                <a:gd name="connsiteX5" fmla="*/ 865632 w 874021"/>
                <a:gd name="connsiteY5" fmla="*/ 1865376 h 1865376"/>
                <a:gd name="connsiteX0" fmla="*/ 0 w 879678"/>
                <a:gd name="connsiteY0" fmla="*/ 0 h 1865376"/>
                <a:gd name="connsiteX1" fmla="*/ 585216 w 879678"/>
                <a:gd name="connsiteY1" fmla="*/ 542544 h 1865376"/>
                <a:gd name="connsiteX2" fmla="*/ 560832 w 879678"/>
                <a:gd name="connsiteY2" fmla="*/ 1115568 h 1865376"/>
                <a:gd name="connsiteX3" fmla="*/ 853440 w 879678"/>
                <a:gd name="connsiteY3" fmla="*/ 1139952 h 1865376"/>
                <a:gd name="connsiteX4" fmla="*/ 865632 w 879678"/>
                <a:gd name="connsiteY4" fmla="*/ 1865376 h 1865376"/>
                <a:gd name="connsiteX5" fmla="*/ 865632 w 879678"/>
                <a:gd name="connsiteY5" fmla="*/ 1865376 h 1865376"/>
                <a:gd name="connsiteX0" fmla="*/ 0 w 973765"/>
                <a:gd name="connsiteY0" fmla="*/ 0 h 1865376"/>
                <a:gd name="connsiteX1" fmla="*/ 585216 w 973765"/>
                <a:gd name="connsiteY1" fmla="*/ 542544 h 1865376"/>
                <a:gd name="connsiteX2" fmla="*/ 560832 w 973765"/>
                <a:gd name="connsiteY2" fmla="*/ 1115568 h 1865376"/>
                <a:gd name="connsiteX3" fmla="*/ 963168 w 973765"/>
                <a:gd name="connsiteY3" fmla="*/ 1231392 h 1865376"/>
                <a:gd name="connsiteX4" fmla="*/ 865632 w 973765"/>
                <a:gd name="connsiteY4" fmla="*/ 1865376 h 1865376"/>
                <a:gd name="connsiteX5" fmla="*/ 865632 w 973765"/>
                <a:gd name="connsiteY5" fmla="*/ 1865376 h 1865376"/>
                <a:gd name="connsiteX0" fmla="*/ 0 w 845749"/>
                <a:gd name="connsiteY0" fmla="*/ 0 h 1719072"/>
                <a:gd name="connsiteX1" fmla="*/ 457200 w 845749"/>
                <a:gd name="connsiteY1" fmla="*/ 396240 h 1719072"/>
                <a:gd name="connsiteX2" fmla="*/ 432816 w 845749"/>
                <a:gd name="connsiteY2" fmla="*/ 969264 h 1719072"/>
                <a:gd name="connsiteX3" fmla="*/ 835152 w 845749"/>
                <a:gd name="connsiteY3" fmla="*/ 1085088 h 1719072"/>
                <a:gd name="connsiteX4" fmla="*/ 737616 w 845749"/>
                <a:gd name="connsiteY4" fmla="*/ 1719072 h 1719072"/>
                <a:gd name="connsiteX5" fmla="*/ 737616 w 845749"/>
                <a:gd name="connsiteY5" fmla="*/ 1719072 h 1719072"/>
                <a:gd name="connsiteX0" fmla="*/ 0 w 845749"/>
                <a:gd name="connsiteY0" fmla="*/ 0 h 1719072"/>
                <a:gd name="connsiteX1" fmla="*/ 457200 w 845749"/>
                <a:gd name="connsiteY1" fmla="*/ 396240 h 1719072"/>
                <a:gd name="connsiteX2" fmla="*/ 432816 w 845749"/>
                <a:gd name="connsiteY2" fmla="*/ 969264 h 1719072"/>
                <a:gd name="connsiteX3" fmla="*/ 835152 w 845749"/>
                <a:gd name="connsiteY3" fmla="*/ 1085088 h 1719072"/>
                <a:gd name="connsiteX4" fmla="*/ 737616 w 845749"/>
                <a:gd name="connsiteY4" fmla="*/ 1719072 h 1719072"/>
                <a:gd name="connsiteX0" fmla="*/ 0 w 737616"/>
                <a:gd name="connsiteY0" fmla="*/ 0 h 1719072"/>
                <a:gd name="connsiteX1" fmla="*/ 457200 w 737616"/>
                <a:gd name="connsiteY1" fmla="*/ 396240 h 1719072"/>
                <a:gd name="connsiteX2" fmla="*/ 432816 w 737616"/>
                <a:gd name="connsiteY2" fmla="*/ 969264 h 1719072"/>
                <a:gd name="connsiteX3" fmla="*/ 737616 w 737616"/>
                <a:gd name="connsiteY3" fmla="*/ 1719072 h 1719072"/>
                <a:gd name="connsiteX0" fmla="*/ 0 w 477904"/>
                <a:gd name="connsiteY0" fmla="*/ 0 h 969264"/>
                <a:gd name="connsiteX1" fmla="*/ 457200 w 477904"/>
                <a:gd name="connsiteY1" fmla="*/ 396240 h 969264"/>
                <a:gd name="connsiteX2" fmla="*/ 432816 w 477904"/>
                <a:gd name="connsiteY2" fmla="*/ 969264 h 969264"/>
                <a:gd name="connsiteX0" fmla="*/ 0 w 457200"/>
                <a:gd name="connsiteY0" fmla="*/ 0 h 396240"/>
                <a:gd name="connsiteX1" fmla="*/ 457200 w 457200"/>
                <a:gd name="connsiteY1" fmla="*/ 396240 h 396240"/>
                <a:gd name="connsiteX0" fmla="*/ 0 w 463296"/>
                <a:gd name="connsiteY0" fmla="*/ 0 h 445008"/>
                <a:gd name="connsiteX1" fmla="*/ 463296 w 463296"/>
                <a:gd name="connsiteY1" fmla="*/ 445008 h 445008"/>
                <a:gd name="connsiteX0" fmla="*/ 0 w 445008"/>
                <a:gd name="connsiteY0" fmla="*/ 0 h 457200"/>
                <a:gd name="connsiteX1" fmla="*/ 445008 w 445008"/>
                <a:gd name="connsiteY1" fmla="*/ 457200 h 457200"/>
                <a:gd name="connsiteX0" fmla="*/ 0 w 487680"/>
                <a:gd name="connsiteY0" fmla="*/ 0 h 402336"/>
                <a:gd name="connsiteX1" fmla="*/ 487680 w 487680"/>
                <a:gd name="connsiteY1" fmla="*/ 402336 h 402336"/>
                <a:gd name="connsiteX0" fmla="*/ 0 w 505968"/>
                <a:gd name="connsiteY0" fmla="*/ 0 h 384048"/>
                <a:gd name="connsiteX1" fmla="*/ 505968 w 505968"/>
                <a:gd name="connsiteY1" fmla="*/ 384048 h 384048"/>
                <a:gd name="connsiteX0" fmla="*/ 0 w 481584"/>
                <a:gd name="connsiteY0" fmla="*/ 0 h 402336"/>
                <a:gd name="connsiteX1" fmla="*/ 481584 w 481584"/>
                <a:gd name="connsiteY1" fmla="*/ 402336 h 402336"/>
                <a:gd name="connsiteX0" fmla="*/ 0 w 524256"/>
                <a:gd name="connsiteY0" fmla="*/ 0 h 335280"/>
                <a:gd name="connsiteX1" fmla="*/ 524256 w 524256"/>
                <a:gd name="connsiteY1" fmla="*/ 33528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256" h="335280">
                  <a:moveTo>
                    <a:pt x="0" y="0"/>
                  </a:moveTo>
                  <a:cubicBezTo>
                    <a:pt x="239268" y="184404"/>
                    <a:pt x="452120" y="173736"/>
                    <a:pt x="524256" y="335280"/>
                  </a:cubicBezTo>
                </a:path>
              </a:pathLst>
            </a:custGeom>
            <a:noFill/>
            <a:ln w="73025" cap="sq">
              <a:solidFill>
                <a:schemeClr val="bg2">
                  <a:lumMod val="7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0A79A6A-8FDA-4C6F-9896-7C99C09F6AC4}"/>
                </a:ext>
              </a:extLst>
            </p:cNvPr>
            <p:cNvSpPr/>
            <p:nvPr/>
          </p:nvSpPr>
          <p:spPr>
            <a:xfrm>
              <a:off x="1938643" y="3249178"/>
              <a:ext cx="402336" cy="481584"/>
            </a:xfrm>
            <a:custGeom>
              <a:avLst/>
              <a:gdLst>
                <a:gd name="connsiteX0" fmla="*/ 0 w 874021"/>
                <a:gd name="connsiteY0" fmla="*/ 0 h 1865376"/>
                <a:gd name="connsiteX1" fmla="*/ 585216 w 874021"/>
                <a:gd name="connsiteY1" fmla="*/ 542544 h 1865376"/>
                <a:gd name="connsiteX2" fmla="*/ 640080 w 874021"/>
                <a:gd name="connsiteY2" fmla="*/ 1042416 h 1865376"/>
                <a:gd name="connsiteX3" fmla="*/ 853440 w 874021"/>
                <a:gd name="connsiteY3" fmla="*/ 1139952 h 1865376"/>
                <a:gd name="connsiteX4" fmla="*/ 865632 w 874021"/>
                <a:gd name="connsiteY4" fmla="*/ 1865376 h 1865376"/>
                <a:gd name="connsiteX5" fmla="*/ 865632 w 874021"/>
                <a:gd name="connsiteY5" fmla="*/ 1865376 h 1865376"/>
                <a:gd name="connsiteX0" fmla="*/ 0 w 879678"/>
                <a:gd name="connsiteY0" fmla="*/ 0 h 1865376"/>
                <a:gd name="connsiteX1" fmla="*/ 585216 w 879678"/>
                <a:gd name="connsiteY1" fmla="*/ 542544 h 1865376"/>
                <a:gd name="connsiteX2" fmla="*/ 560832 w 879678"/>
                <a:gd name="connsiteY2" fmla="*/ 1115568 h 1865376"/>
                <a:gd name="connsiteX3" fmla="*/ 853440 w 879678"/>
                <a:gd name="connsiteY3" fmla="*/ 1139952 h 1865376"/>
                <a:gd name="connsiteX4" fmla="*/ 865632 w 879678"/>
                <a:gd name="connsiteY4" fmla="*/ 1865376 h 1865376"/>
                <a:gd name="connsiteX5" fmla="*/ 865632 w 879678"/>
                <a:gd name="connsiteY5" fmla="*/ 1865376 h 1865376"/>
                <a:gd name="connsiteX0" fmla="*/ 0 w 973765"/>
                <a:gd name="connsiteY0" fmla="*/ 0 h 1865376"/>
                <a:gd name="connsiteX1" fmla="*/ 585216 w 973765"/>
                <a:gd name="connsiteY1" fmla="*/ 542544 h 1865376"/>
                <a:gd name="connsiteX2" fmla="*/ 560832 w 973765"/>
                <a:gd name="connsiteY2" fmla="*/ 1115568 h 1865376"/>
                <a:gd name="connsiteX3" fmla="*/ 963168 w 973765"/>
                <a:gd name="connsiteY3" fmla="*/ 1231392 h 1865376"/>
                <a:gd name="connsiteX4" fmla="*/ 865632 w 973765"/>
                <a:gd name="connsiteY4" fmla="*/ 1865376 h 1865376"/>
                <a:gd name="connsiteX5" fmla="*/ 865632 w 973765"/>
                <a:gd name="connsiteY5" fmla="*/ 1865376 h 1865376"/>
                <a:gd name="connsiteX0" fmla="*/ 0 w 845749"/>
                <a:gd name="connsiteY0" fmla="*/ 0 h 1719072"/>
                <a:gd name="connsiteX1" fmla="*/ 457200 w 845749"/>
                <a:gd name="connsiteY1" fmla="*/ 396240 h 1719072"/>
                <a:gd name="connsiteX2" fmla="*/ 432816 w 845749"/>
                <a:gd name="connsiteY2" fmla="*/ 969264 h 1719072"/>
                <a:gd name="connsiteX3" fmla="*/ 835152 w 845749"/>
                <a:gd name="connsiteY3" fmla="*/ 1085088 h 1719072"/>
                <a:gd name="connsiteX4" fmla="*/ 737616 w 845749"/>
                <a:gd name="connsiteY4" fmla="*/ 1719072 h 1719072"/>
                <a:gd name="connsiteX5" fmla="*/ 737616 w 845749"/>
                <a:gd name="connsiteY5" fmla="*/ 1719072 h 1719072"/>
                <a:gd name="connsiteX0" fmla="*/ 0 w 845749"/>
                <a:gd name="connsiteY0" fmla="*/ 0 h 1719072"/>
                <a:gd name="connsiteX1" fmla="*/ 457200 w 845749"/>
                <a:gd name="connsiteY1" fmla="*/ 396240 h 1719072"/>
                <a:gd name="connsiteX2" fmla="*/ 432816 w 845749"/>
                <a:gd name="connsiteY2" fmla="*/ 969264 h 1719072"/>
                <a:gd name="connsiteX3" fmla="*/ 835152 w 845749"/>
                <a:gd name="connsiteY3" fmla="*/ 1085088 h 1719072"/>
                <a:gd name="connsiteX4" fmla="*/ 737616 w 845749"/>
                <a:gd name="connsiteY4" fmla="*/ 1719072 h 1719072"/>
                <a:gd name="connsiteX0" fmla="*/ 0 w 737616"/>
                <a:gd name="connsiteY0" fmla="*/ 0 h 1719072"/>
                <a:gd name="connsiteX1" fmla="*/ 457200 w 737616"/>
                <a:gd name="connsiteY1" fmla="*/ 396240 h 1719072"/>
                <a:gd name="connsiteX2" fmla="*/ 432816 w 737616"/>
                <a:gd name="connsiteY2" fmla="*/ 969264 h 1719072"/>
                <a:gd name="connsiteX3" fmla="*/ 737616 w 737616"/>
                <a:gd name="connsiteY3" fmla="*/ 1719072 h 1719072"/>
                <a:gd name="connsiteX0" fmla="*/ 0 w 477904"/>
                <a:gd name="connsiteY0" fmla="*/ 0 h 969264"/>
                <a:gd name="connsiteX1" fmla="*/ 457200 w 477904"/>
                <a:gd name="connsiteY1" fmla="*/ 396240 h 969264"/>
                <a:gd name="connsiteX2" fmla="*/ 432816 w 477904"/>
                <a:gd name="connsiteY2" fmla="*/ 969264 h 969264"/>
                <a:gd name="connsiteX0" fmla="*/ 0 w 457200"/>
                <a:gd name="connsiteY0" fmla="*/ 0 h 396240"/>
                <a:gd name="connsiteX1" fmla="*/ 457200 w 457200"/>
                <a:gd name="connsiteY1" fmla="*/ 396240 h 396240"/>
                <a:gd name="connsiteX0" fmla="*/ 0 w 463296"/>
                <a:gd name="connsiteY0" fmla="*/ 0 h 445008"/>
                <a:gd name="connsiteX1" fmla="*/ 463296 w 463296"/>
                <a:gd name="connsiteY1" fmla="*/ 445008 h 445008"/>
                <a:gd name="connsiteX0" fmla="*/ 0 w 445008"/>
                <a:gd name="connsiteY0" fmla="*/ 0 h 457200"/>
                <a:gd name="connsiteX1" fmla="*/ 445008 w 445008"/>
                <a:gd name="connsiteY1" fmla="*/ 457200 h 457200"/>
                <a:gd name="connsiteX0" fmla="*/ 0 w 445008"/>
                <a:gd name="connsiteY0" fmla="*/ 0 h 457200"/>
                <a:gd name="connsiteX1" fmla="*/ 445008 w 445008"/>
                <a:gd name="connsiteY1" fmla="*/ 457200 h 457200"/>
                <a:gd name="connsiteX0" fmla="*/ 0 w 402336"/>
                <a:gd name="connsiteY0" fmla="*/ 0 h 481584"/>
                <a:gd name="connsiteX1" fmla="*/ 402336 w 402336"/>
                <a:gd name="connsiteY1" fmla="*/ 481584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2336" h="481584">
                  <a:moveTo>
                    <a:pt x="0" y="0"/>
                  </a:moveTo>
                  <a:cubicBezTo>
                    <a:pt x="239268" y="184404"/>
                    <a:pt x="391160" y="301752"/>
                    <a:pt x="402336" y="481584"/>
                  </a:cubicBezTo>
                </a:path>
              </a:pathLst>
            </a:custGeom>
            <a:noFill/>
            <a:ln w="19050" cap="sq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EB0156B-6B8E-4B9B-8300-EACF2D5D4809}"/>
                </a:ext>
              </a:extLst>
            </p:cNvPr>
            <p:cNvSpPr/>
            <p:nvPr/>
          </p:nvSpPr>
          <p:spPr>
            <a:xfrm>
              <a:off x="1853178" y="3333610"/>
              <a:ext cx="536448" cy="310896"/>
            </a:xfrm>
            <a:custGeom>
              <a:avLst/>
              <a:gdLst>
                <a:gd name="connsiteX0" fmla="*/ 0 w 874021"/>
                <a:gd name="connsiteY0" fmla="*/ 0 h 1865376"/>
                <a:gd name="connsiteX1" fmla="*/ 585216 w 874021"/>
                <a:gd name="connsiteY1" fmla="*/ 542544 h 1865376"/>
                <a:gd name="connsiteX2" fmla="*/ 640080 w 874021"/>
                <a:gd name="connsiteY2" fmla="*/ 1042416 h 1865376"/>
                <a:gd name="connsiteX3" fmla="*/ 853440 w 874021"/>
                <a:gd name="connsiteY3" fmla="*/ 1139952 h 1865376"/>
                <a:gd name="connsiteX4" fmla="*/ 865632 w 874021"/>
                <a:gd name="connsiteY4" fmla="*/ 1865376 h 1865376"/>
                <a:gd name="connsiteX5" fmla="*/ 865632 w 874021"/>
                <a:gd name="connsiteY5" fmla="*/ 1865376 h 1865376"/>
                <a:gd name="connsiteX0" fmla="*/ 0 w 879678"/>
                <a:gd name="connsiteY0" fmla="*/ 0 h 1865376"/>
                <a:gd name="connsiteX1" fmla="*/ 585216 w 879678"/>
                <a:gd name="connsiteY1" fmla="*/ 542544 h 1865376"/>
                <a:gd name="connsiteX2" fmla="*/ 560832 w 879678"/>
                <a:gd name="connsiteY2" fmla="*/ 1115568 h 1865376"/>
                <a:gd name="connsiteX3" fmla="*/ 853440 w 879678"/>
                <a:gd name="connsiteY3" fmla="*/ 1139952 h 1865376"/>
                <a:gd name="connsiteX4" fmla="*/ 865632 w 879678"/>
                <a:gd name="connsiteY4" fmla="*/ 1865376 h 1865376"/>
                <a:gd name="connsiteX5" fmla="*/ 865632 w 879678"/>
                <a:gd name="connsiteY5" fmla="*/ 1865376 h 1865376"/>
                <a:gd name="connsiteX0" fmla="*/ 0 w 973765"/>
                <a:gd name="connsiteY0" fmla="*/ 0 h 1865376"/>
                <a:gd name="connsiteX1" fmla="*/ 585216 w 973765"/>
                <a:gd name="connsiteY1" fmla="*/ 542544 h 1865376"/>
                <a:gd name="connsiteX2" fmla="*/ 560832 w 973765"/>
                <a:gd name="connsiteY2" fmla="*/ 1115568 h 1865376"/>
                <a:gd name="connsiteX3" fmla="*/ 963168 w 973765"/>
                <a:gd name="connsiteY3" fmla="*/ 1231392 h 1865376"/>
                <a:gd name="connsiteX4" fmla="*/ 865632 w 973765"/>
                <a:gd name="connsiteY4" fmla="*/ 1865376 h 1865376"/>
                <a:gd name="connsiteX5" fmla="*/ 865632 w 973765"/>
                <a:gd name="connsiteY5" fmla="*/ 1865376 h 1865376"/>
                <a:gd name="connsiteX0" fmla="*/ 0 w 845749"/>
                <a:gd name="connsiteY0" fmla="*/ 0 h 1719072"/>
                <a:gd name="connsiteX1" fmla="*/ 457200 w 845749"/>
                <a:gd name="connsiteY1" fmla="*/ 396240 h 1719072"/>
                <a:gd name="connsiteX2" fmla="*/ 432816 w 845749"/>
                <a:gd name="connsiteY2" fmla="*/ 969264 h 1719072"/>
                <a:gd name="connsiteX3" fmla="*/ 835152 w 845749"/>
                <a:gd name="connsiteY3" fmla="*/ 1085088 h 1719072"/>
                <a:gd name="connsiteX4" fmla="*/ 737616 w 845749"/>
                <a:gd name="connsiteY4" fmla="*/ 1719072 h 1719072"/>
                <a:gd name="connsiteX5" fmla="*/ 737616 w 845749"/>
                <a:gd name="connsiteY5" fmla="*/ 1719072 h 1719072"/>
                <a:gd name="connsiteX0" fmla="*/ 0 w 845749"/>
                <a:gd name="connsiteY0" fmla="*/ 0 h 1719072"/>
                <a:gd name="connsiteX1" fmla="*/ 457200 w 845749"/>
                <a:gd name="connsiteY1" fmla="*/ 396240 h 1719072"/>
                <a:gd name="connsiteX2" fmla="*/ 432816 w 845749"/>
                <a:gd name="connsiteY2" fmla="*/ 969264 h 1719072"/>
                <a:gd name="connsiteX3" fmla="*/ 835152 w 845749"/>
                <a:gd name="connsiteY3" fmla="*/ 1085088 h 1719072"/>
                <a:gd name="connsiteX4" fmla="*/ 737616 w 845749"/>
                <a:gd name="connsiteY4" fmla="*/ 1719072 h 1719072"/>
                <a:gd name="connsiteX0" fmla="*/ 0 w 737616"/>
                <a:gd name="connsiteY0" fmla="*/ 0 h 1719072"/>
                <a:gd name="connsiteX1" fmla="*/ 457200 w 737616"/>
                <a:gd name="connsiteY1" fmla="*/ 396240 h 1719072"/>
                <a:gd name="connsiteX2" fmla="*/ 432816 w 737616"/>
                <a:gd name="connsiteY2" fmla="*/ 969264 h 1719072"/>
                <a:gd name="connsiteX3" fmla="*/ 737616 w 737616"/>
                <a:gd name="connsiteY3" fmla="*/ 1719072 h 1719072"/>
                <a:gd name="connsiteX0" fmla="*/ 0 w 477904"/>
                <a:gd name="connsiteY0" fmla="*/ 0 h 969264"/>
                <a:gd name="connsiteX1" fmla="*/ 457200 w 477904"/>
                <a:gd name="connsiteY1" fmla="*/ 396240 h 969264"/>
                <a:gd name="connsiteX2" fmla="*/ 432816 w 477904"/>
                <a:gd name="connsiteY2" fmla="*/ 969264 h 969264"/>
                <a:gd name="connsiteX0" fmla="*/ 0 w 457200"/>
                <a:gd name="connsiteY0" fmla="*/ 0 h 396240"/>
                <a:gd name="connsiteX1" fmla="*/ 457200 w 457200"/>
                <a:gd name="connsiteY1" fmla="*/ 396240 h 396240"/>
                <a:gd name="connsiteX0" fmla="*/ 0 w 463296"/>
                <a:gd name="connsiteY0" fmla="*/ 0 h 445008"/>
                <a:gd name="connsiteX1" fmla="*/ 463296 w 463296"/>
                <a:gd name="connsiteY1" fmla="*/ 445008 h 445008"/>
                <a:gd name="connsiteX0" fmla="*/ 0 w 445008"/>
                <a:gd name="connsiteY0" fmla="*/ 0 h 457200"/>
                <a:gd name="connsiteX1" fmla="*/ 445008 w 445008"/>
                <a:gd name="connsiteY1" fmla="*/ 457200 h 457200"/>
                <a:gd name="connsiteX0" fmla="*/ 0 w 445008"/>
                <a:gd name="connsiteY0" fmla="*/ 0 h 457200"/>
                <a:gd name="connsiteX1" fmla="*/ 445008 w 445008"/>
                <a:gd name="connsiteY1" fmla="*/ 457200 h 457200"/>
                <a:gd name="connsiteX0" fmla="*/ 0 w 536448"/>
                <a:gd name="connsiteY0" fmla="*/ 0 h 493776"/>
                <a:gd name="connsiteX1" fmla="*/ 536448 w 536448"/>
                <a:gd name="connsiteY1" fmla="*/ 493776 h 493776"/>
                <a:gd name="connsiteX0" fmla="*/ 0 w 536448"/>
                <a:gd name="connsiteY0" fmla="*/ 0 h 310896"/>
                <a:gd name="connsiteX1" fmla="*/ 536448 w 536448"/>
                <a:gd name="connsiteY1" fmla="*/ 310896 h 31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48" h="310896">
                  <a:moveTo>
                    <a:pt x="0" y="0"/>
                  </a:moveTo>
                  <a:cubicBezTo>
                    <a:pt x="239268" y="184404"/>
                    <a:pt x="525272" y="131064"/>
                    <a:pt x="536448" y="310896"/>
                  </a:cubicBezTo>
                </a:path>
              </a:pathLst>
            </a:custGeom>
            <a:noFill/>
            <a:ln w="19050" cap="sq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230E8B8-F627-4BE1-9F12-6D478EF3C1BE}"/>
              </a:ext>
            </a:extLst>
          </p:cNvPr>
          <p:cNvGrpSpPr/>
          <p:nvPr/>
        </p:nvGrpSpPr>
        <p:grpSpPr>
          <a:xfrm>
            <a:off x="6112728" y="1156910"/>
            <a:ext cx="798719" cy="2009362"/>
            <a:chOff x="2004854" y="3633110"/>
            <a:chExt cx="798719" cy="2009362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0B6350F-CEDF-469A-8B20-8BCB6D5F1875}"/>
                </a:ext>
              </a:extLst>
            </p:cNvPr>
            <p:cNvCxnSpPr>
              <a:cxnSpLocks/>
            </p:cNvCxnSpPr>
            <p:nvPr/>
          </p:nvCxnSpPr>
          <p:spPr>
            <a:xfrm>
              <a:off x="2506499" y="4389120"/>
              <a:ext cx="0" cy="12533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7C5B46E-EF0E-4781-B38C-A790D4D7C116}"/>
                </a:ext>
              </a:extLst>
            </p:cNvPr>
            <p:cNvGrpSpPr/>
            <p:nvPr/>
          </p:nvGrpSpPr>
          <p:grpSpPr>
            <a:xfrm>
              <a:off x="2031524" y="3633111"/>
              <a:ext cx="360000" cy="243584"/>
              <a:chOff x="2686013" y="977581"/>
              <a:chExt cx="486188" cy="352077"/>
            </a:xfrm>
            <a:noFill/>
          </p:grpSpPr>
          <p:sp>
            <p:nvSpPr>
              <p:cNvPr id="127" name="Arc 126">
                <a:extLst>
                  <a:ext uri="{FF2B5EF4-FFF2-40B4-BE49-F238E27FC236}">
                    <a16:creationId xmlns:a16="http://schemas.microsoft.com/office/drawing/2014/main" id="{6BD88963-0826-4BDD-9638-B5D8AABD29F8}"/>
                  </a:ext>
                </a:extLst>
              </p:cNvPr>
              <p:cNvSpPr/>
              <p:nvPr/>
            </p:nvSpPr>
            <p:spPr>
              <a:xfrm>
                <a:off x="2686013" y="977581"/>
                <a:ext cx="486188" cy="352077"/>
              </a:xfrm>
              <a:prstGeom prst="arc">
                <a:avLst>
                  <a:gd name="adj1" fmla="val 16003044"/>
                  <a:gd name="adj2" fmla="val 0"/>
                </a:avLst>
              </a:prstGeom>
              <a:grpFill/>
              <a:ln w="2857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2F1D6BD-3435-461B-8B6F-0267EB10140A}"/>
                  </a:ext>
                </a:extLst>
              </p:cNvPr>
              <p:cNvCxnSpPr/>
              <p:nvPr/>
            </p:nvCxnSpPr>
            <p:spPr>
              <a:xfrm flipH="1">
                <a:off x="2686013" y="977581"/>
                <a:ext cx="243094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5D5E12F-7C84-4ACF-9F28-CFC1EFB7A9E2}"/>
                </a:ext>
              </a:extLst>
            </p:cNvPr>
            <p:cNvGrpSpPr/>
            <p:nvPr/>
          </p:nvGrpSpPr>
          <p:grpSpPr>
            <a:xfrm flipH="1">
              <a:off x="2416514" y="3633110"/>
              <a:ext cx="384183" cy="243584"/>
              <a:chOff x="2616901" y="977581"/>
              <a:chExt cx="555300" cy="352077"/>
            </a:xfrm>
            <a:noFill/>
          </p:grpSpPr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E127658E-7B11-4E90-B8DA-3E0EFABAAF39}"/>
                  </a:ext>
                </a:extLst>
              </p:cNvPr>
              <p:cNvSpPr/>
              <p:nvPr/>
            </p:nvSpPr>
            <p:spPr>
              <a:xfrm>
                <a:off x="2686013" y="977581"/>
                <a:ext cx="486188" cy="352077"/>
              </a:xfrm>
              <a:prstGeom prst="arc">
                <a:avLst>
                  <a:gd name="adj1" fmla="val 16003044"/>
                  <a:gd name="adj2" fmla="val 0"/>
                </a:avLst>
              </a:prstGeom>
              <a:grpFill/>
              <a:ln w="2857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E7E2CF57-0C2E-4876-A86B-432765522409}"/>
                  </a:ext>
                </a:extLst>
              </p:cNvPr>
              <p:cNvCxnSpPr/>
              <p:nvPr/>
            </p:nvCxnSpPr>
            <p:spPr>
              <a:xfrm flipH="1">
                <a:off x="2616901" y="977581"/>
                <a:ext cx="312207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88B3D8D-7D8F-417D-AEDE-6CB6D4D78B57}"/>
                </a:ext>
              </a:extLst>
            </p:cNvPr>
            <p:cNvCxnSpPr/>
            <p:nvPr/>
          </p:nvCxnSpPr>
          <p:spPr>
            <a:xfrm>
              <a:off x="2004854" y="3633110"/>
              <a:ext cx="0" cy="198912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1932A4C-F27B-47A7-B1D4-77A9567F374B}"/>
                </a:ext>
              </a:extLst>
            </p:cNvPr>
            <p:cNvCxnSpPr/>
            <p:nvPr/>
          </p:nvCxnSpPr>
          <p:spPr>
            <a:xfrm>
              <a:off x="2803573" y="3639252"/>
              <a:ext cx="0" cy="198912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A01DCB9-247D-46E8-995C-0548784A8159}"/>
                </a:ext>
              </a:extLst>
            </p:cNvPr>
            <p:cNvCxnSpPr/>
            <p:nvPr/>
          </p:nvCxnSpPr>
          <p:spPr>
            <a:xfrm>
              <a:off x="2010126" y="5633292"/>
              <a:ext cx="77210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FF01F32-3E12-4DA1-84C4-9897E1093E9E}"/>
                </a:ext>
              </a:extLst>
            </p:cNvPr>
            <p:cNvSpPr/>
            <p:nvPr/>
          </p:nvSpPr>
          <p:spPr>
            <a:xfrm>
              <a:off x="2212840" y="3697365"/>
              <a:ext cx="196544" cy="19654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47DE14A-DAFE-45D4-A780-650F969D19B9}"/>
                </a:ext>
              </a:extLst>
            </p:cNvPr>
            <p:cNvSpPr/>
            <p:nvPr/>
          </p:nvSpPr>
          <p:spPr>
            <a:xfrm>
              <a:off x="2409384" y="3697365"/>
              <a:ext cx="196544" cy="19654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CB3D650-CEF0-477D-ADE5-B8BDE9B50135}"/>
                </a:ext>
              </a:extLst>
            </p:cNvPr>
            <p:cNvSpPr/>
            <p:nvPr/>
          </p:nvSpPr>
          <p:spPr>
            <a:xfrm>
              <a:off x="2428050" y="4335318"/>
              <a:ext cx="161892" cy="16189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18DD541-94C6-442F-ADB3-1138262864F2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 flipV="1">
              <a:off x="2004854" y="4210407"/>
              <a:ext cx="446905" cy="1486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D7626F7-0623-4796-9381-8AD8E9DB50BE}"/>
              </a:ext>
            </a:extLst>
          </p:cNvPr>
          <p:cNvGrpSpPr/>
          <p:nvPr/>
        </p:nvGrpSpPr>
        <p:grpSpPr>
          <a:xfrm>
            <a:off x="7308919" y="1146203"/>
            <a:ext cx="890662" cy="2009362"/>
            <a:chOff x="2968099" y="3633110"/>
            <a:chExt cx="890662" cy="2009362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E0343E8-4479-44C4-BF36-4E73E57DD5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26761" y="4091003"/>
              <a:ext cx="432000" cy="148620"/>
            </a:xfrm>
            <a:prstGeom prst="line">
              <a:avLst/>
            </a:prstGeom>
            <a:ln w="19050"/>
            <a:scene3d>
              <a:camera prst="orthographicFront">
                <a:rot lat="0" lon="0" rev="15300000"/>
              </a:camera>
              <a:lightRig rig="threePt" dir="t"/>
            </a:scene3d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244A8C42-4557-4970-8060-0CD5354D1A8F}"/>
                </a:ext>
              </a:extLst>
            </p:cNvPr>
            <p:cNvCxnSpPr>
              <a:cxnSpLocks/>
            </p:cNvCxnSpPr>
            <p:nvPr/>
          </p:nvCxnSpPr>
          <p:spPr>
            <a:xfrm>
              <a:off x="3469744" y="4389120"/>
              <a:ext cx="0" cy="12533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C3D2C8D-1D27-4A3E-943D-6582E1BC946A}"/>
                </a:ext>
              </a:extLst>
            </p:cNvPr>
            <p:cNvGrpSpPr/>
            <p:nvPr/>
          </p:nvGrpSpPr>
          <p:grpSpPr>
            <a:xfrm>
              <a:off x="2994769" y="3633111"/>
              <a:ext cx="360000" cy="243584"/>
              <a:chOff x="2686013" y="977581"/>
              <a:chExt cx="486188" cy="352077"/>
            </a:xfrm>
            <a:noFill/>
          </p:grpSpPr>
          <p:sp>
            <p:nvSpPr>
              <p:cNvPr id="144" name="Arc 143">
                <a:extLst>
                  <a:ext uri="{FF2B5EF4-FFF2-40B4-BE49-F238E27FC236}">
                    <a16:creationId xmlns:a16="http://schemas.microsoft.com/office/drawing/2014/main" id="{4D2A03CA-C9E4-43C2-908F-9DFD4620D5A3}"/>
                  </a:ext>
                </a:extLst>
              </p:cNvPr>
              <p:cNvSpPr/>
              <p:nvPr/>
            </p:nvSpPr>
            <p:spPr>
              <a:xfrm>
                <a:off x="2686013" y="977581"/>
                <a:ext cx="486188" cy="352077"/>
              </a:xfrm>
              <a:prstGeom prst="arc">
                <a:avLst>
                  <a:gd name="adj1" fmla="val 16003044"/>
                  <a:gd name="adj2" fmla="val 0"/>
                </a:avLst>
              </a:prstGeom>
              <a:grpFill/>
              <a:ln w="2857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C9872450-EE74-4E8A-828C-3F4E625B5873}"/>
                  </a:ext>
                </a:extLst>
              </p:cNvPr>
              <p:cNvCxnSpPr/>
              <p:nvPr/>
            </p:nvCxnSpPr>
            <p:spPr>
              <a:xfrm flipH="1">
                <a:off x="2686013" y="977581"/>
                <a:ext cx="243094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CB000B07-D48E-4B9F-BD47-10E813E702A4}"/>
                </a:ext>
              </a:extLst>
            </p:cNvPr>
            <p:cNvGrpSpPr/>
            <p:nvPr/>
          </p:nvGrpSpPr>
          <p:grpSpPr>
            <a:xfrm flipH="1">
              <a:off x="3379759" y="3633110"/>
              <a:ext cx="384183" cy="243584"/>
              <a:chOff x="2616901" y="977581"/>
              <a:chExt cx="555300" cy="352077"/>
            </a:xfrm>
            <a:noFill/>
          </p:grpSpPr>
          <p:sp>
            <p:nvSpPr>
              <p:cNvPr id="142" name="Arc 141">
                <a:extLst>
                  <a:ext uri="{FF2B5EF4-FFF2-40B4-BE49-F238E27FC236}">
                    <a16:creationId xmlns:a16="http://schemas.microsoft.com/office/drawing/2014/main" id="{5C891BF2-6AF0-41E3-B36C-72431E81181A}"/>
                  </a:ext>
                </a:extLst>
              </p:cNvPr>
              <p:cNvSpPr/>
              <p:nvPr/>
            </p:nvSpPr>
            <p:spPr>
              <a:xfrm>
                <a:off x="2686013" y="977581"/>
                <a:ext cx="486188" cy="352077"/>
              </a:xfrm>
              <a:prstGeom prst="arc">
                <a:avLst>
                  <a:gd name="adj1" fmla="val 16003044"/>
                  <a:gd name="adj2" fmla="val 0"/>
                </a:avLst>
              </a:prstGeom>
              <a:grpFill/>
              <a:ln w="2857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EFA0F0C-76F2-496E-BC1C-AD9E0E743A2E}"/>
                  </a:ext>
                </a:extLst>
              </p:cNvPr>
              <p:cNvCxnSpPr/>
              <p:nvPr/>
            </p:nvCxnSpPr>
            <p:spPr>
              <a:xfrm flipH="1">
                <a:off x="2616901" y="977581"/>
                <a:ext cx="312207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DC06F75-378D-4D78-9F56-3C2621512B02}"/>
                </a:ext>
              </a:extLst>
            </p:cNvPr>
            <p:cNvCxnSpPr/>
            <p:nvPr/>
          </p:nvCxnSpPr>
          <p:spPr>
            <a:xfrm>
              <a:off x="2968099" y="3633110"/>
              <a:ext cx="0" cy="198912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F6FA413-2354-45D2-B328-AF74789246C3}"/>
                </a:ext>
              </a:extLst>
            </p:cNvPr>
            <p:cNvCxnSpPr/>
            <p:nvPr/>
          </p:nvCxnSpPr>
          <p:spPr>
            <a:xfrm>
              <a:off x="3775696" y="3639252"/>
              <a:ext cx="0" cy="198912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ED1ABBF-C9B8-4430-A477-F9D310061ABC}"/>
                </a:ext>
              </a:extLst>
            </p:cNvPr>
            <p:cNvCxnSpPr/>
            <p:nvPr/>
          </p:nvCxnSpPr>
          <p:spPr>
            <a:xfrm>
              <a:off x="2973371" y="5633292"/>
              <a:ext cx="77210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D1FBCE5-E71E-45C3-B12A-89A30AFD6BEC}"/>
                </a:ext>
              </a:extLst>
            </p:cNvPr>
            <p:cNvSpPr/>
            <p:nvPr/>
          </p:nvSpPr>
          <p:spPr>
            <a:xfrm>
              <a:off x="3176085" y="3697365"/>
              <a:ext cx="196544" cy="19654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B7A5A1B-5AF1-4C32-AB26-6FCCDD2FD21D}"/>
                </a:ext>
              </a:extLst>
            </p:cNvPr>
            <p:cNvSpPr/>
            <p:nvPr/>
          </p:nvSpPr>
          <p:spPr>
            <a:xfrm>
              <a:off x="3372629" y="3697365"/>
              <a:ext cx="196544" cy="19654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72B80D4-0617-4521-A3A2-DE02C4081F68}"/>
                </a:ext>
              </a:extLst>
            </p:cNvPr>
            <p:cNvSpPr/>
            <p:nvPr/>
          </p:nvSpPr>
          <p:spPr>
            <a:xfrm>
              <a:off x="3391295" y="4335318"/>
              <a:ext cx="161892" cy="16189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DA8D2FE-D5C3-4EDC-AB40-DFED0ED37005}"/>
              </a:ext>
            </a:extLst>
          </p:cNvPr>
          <p:cNvGrpSpPr/>
          <p:nvPr/>
        </p:nvGrpSpPr>
        <p:grpSpPr>
          <a:xfrm>
            <a:off x="8921333" y="1158776"/>
            <a:ext cx="774014" cy="1996789"/>
            <a:chOff x="9791293" y="1159386"/>
            <a:chExt cx="774014" cy="199678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E363BB4-C36E-42F3-9E50-852C1E9FD2E3}"/>
                </a:ext>
              </a:extLst>
            </p:cNvPr>
            <p:cNvGrpSpPr/>
            <p:nvPr/>
          </p:nvGrpSpPr>
          <p:grpSpPr>
            <a:xfrm>
              <a:off x="9791293" y="1159386"/>
              <a:ext cx="774014" cy="1996789"/>
              <a:chOff x="7082129" y="1162170"/>
              <a:chExt cx="774014" cy="1996789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1B98FD4E-8251-4A74-8065-482F4826639F}"/>
                  </a:ext>
                </a:extLst>
              </p:cNvPr>
              <p:cNvSpPr/>
              <p:nvPr/>
            </p:nvSpPr>
            <p:spPr>
              <a:xfrm>
                <a:off x="7082129" y="1162170"/>
                <a:ext cx="774014" cy="199678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D196D514-3504-471E-8C67-D2681640F351}"/>
                  </a:ext>
                </a:extLst>
              </p:cNvPr>
              <p:cNvSpPr/>
              <p:nvPr/>
            </p:nvSpPr>
            <p:spPr>
              <a:xfrm>
                <a:off x="7131012" y="1818654"/>
                <a:ext cx="661165" cy="128058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0E8DC9DC-75E5-46F6-BD41-D55C1CCB97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1403" y="2177807"/>
                <a:ext cx="0" cy="432161"/>
              </a:xfrm>
              <a:prstGeom prst="line">
                <a:avLst/>
              </a:prstGeom>
              <a:ln w="57150" cap="rnd">
                <a:solidFill>
                  <a:schemeClr val="bg2">
                    <a:lumMod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9AFE6D84-50EC-4E88-8779-CD15152B8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2177" y="1977046"/>
                <a:ext cx="0" cy="28048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51F9C7A-5CE4-4585-B6A3-2B07DE399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2177" y="2665677"/>
                <a:ext cx="0" cy="28048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601597B-B9AA-48BF-B736-D4C0EB0B7AA5}"/>
                </a:ext>
              </a:extLst>
            </p:cNvPr>
            <p:cNvSpPr/>
            <p:nvPr/>
          </p:nvSpPr>
          <p:spPr>
            <a:xfrm>
              <a:off x="10042822" y="1206231"/>
              <a:ext cx="248743" cy="46324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2F60B51-CB48-4338-A3D8-3E9E29B0C962}"/>
                </a:ext>
              </a:extLst>
            </p:cNvPr>
            <p:cNvSpPr/>
            <p:nvPr/>
          </p:nvSpPr>
          <p:spPr>
            <a:xfrm>
              <a:off x="10102952" y="1504102"/>
              <a:ext cx="126000" cy="126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CA164D2-1A79-4B0A-8FA7-57F7B28F68D0}"/>
                </a:ext>
              </a:extLst>
            </p:cNvPr>
            <p:cNvSpPr/>
            <p:nvPr/>
          </p:nvSpPr>
          <p:spPr>
            <a:xfrm>
              <a:off x="10067632" y="1261063"/>
              <a:ext cx="196544" cy="1965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CAF27224-18A4-478A-8674-E3EEC5A9398E}"/>
              </a:ext>
            </a:extLst>
          </p:cNvPr>
          <p:cNvSpPr txBox="1"/>
          <p:nvPr/>
        </p:nvSpPr>
        <p:spPr>
          <a:xfrm>
            <a:off x="6675799" y="4024203"/>
            <a:ext cx="4988903" cy="239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u="sng" dirty="0">
                <a:latin typeface="Meiryo" panose="020B0604030504040204" pitchFamily="34" charset="-128"/>
                <a:ea typeface="Meiryo" panose="020B0604030504040204" pitchFamily="34" charset="-128"/>
              </a:rPr>
              <a:t>Method</a:t>
            </a:r>
          </a:p>
          <a:p>
            <a:pPr algn="just">
              <a:lnSpc>
                <a:spcPct val="13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	Function is motor roll bar to expel the air inside bag to make the bag flat and easy to store in box including</a:t>
            </a:r>
            <a:r>
              <a:rPr lang="th-TH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contain many bags.</a:t>
            </a:r>
          </a:p>
          <a:p>
            <a:pPr algn="just">
              <a:lnSpc>
                <a:spcPct val="13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	Bag has 2 types that is White and Blue Bag. Number of Blue bags have more than White bag in order to</a:t>
            </a:r>
            <a:r>
              <a:rPr lang="th-TH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classify</a:t>
            </a:r>
            <a:r>
              <a:rPr lang="th-TH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so made a partition to separate type of bag in ratio about 60:40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E31AA1E1-2809-4D22-870A-E6FB4FF64BE2}"/>
              </a:ext>
            </a:extLst>
          </p:cNvPr>
          <p:cNvSpPr/>
          <p:nvPr/>
        </p:nvSpPr>
        <p:spPr>
          <a:xfrm rot="18004220">
            <a:off x="7343541" y="1570916"/>
            <a:ext cx="822960" cy="822960"/>
          </a:xfrm>
          <a:prstGeom prst="arc">
            <a:avLst/>
          </a:prstGeom>
          <a:ln w="28575">
            <a:solidFill>
              <a:srgbClr val="FF0000"/>
            </a:solidFill>
            <a:prstDash val="sysDot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3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EB0399-787D-4F15-B02E-9097DB133996}"/>
              </a:ext>
            </a:extLst>
          </p:cNvPr>
          <p:cNvSpPr/>
          <p:nvPr/>
        </p:nvSpPr>
        <p:spPr>
          <a:xfrm>
            <a:off x="6095998" y="618067"/>
            <a:ext cx="6096000" cy="5811308"/>
          </a:xfrm>
          <a:prstGeom prst="rect">
            <a:avLst/>
          </a:prstGeom>
          <a:solidFill>
            <a:srgbClr val="FBD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6B5349-06EE-43FE-A336-4FBC9D4E888A}"/>
              </a:ext>
            </a:extLst>
          </p:cNvPr>
          <p:cNvSpPr/>
          <p:nvPr/>
        </p:nvSpPr>
        <p:spPr>
          <a:xfrm>
            <a:off x="-2" y="-1"/>
            <a:ext cx="12192002" cy="618068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SG Mount : IMPROVEMENT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F53C07-00A0-4419-9653-3A293902401B}"/>
              </a:ext>
            </a:extLst>
          </p:cNvPr>
          <p:cNvSpPr/>
          <p:nvPr/>
        </p:nvSpPr>
        <p:spPr>
          <a:xfrm>
            <a:off x="0" y="618067"/>
            <a:ext cx="6096000" cy="58113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E2DDA0-E557-42F7-8C84-90DCE8C93207}"/>
              </a:ext>
            </a:extLst>
          </p:cNvPr>
          <p:cNvSpPr/>
          <p:nvPr/>
        </p:nvSpPr>
        <p:spPr>
          <a:xfrm>
            <a:off x="0" y="618067"/>
            <a:ext cx="6095998" cy="53445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BEFORE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0D6671-B0C0-494E-94B2-48A1E1D1F99C}"/>
              </a:ext>
            </a:extLst>
          </p:cNvPr>
          <p:cNvSpPr/>
          <p:nvPr/>
        </p:nvSpPr>
        <p:spPr>
          <a:xfrm>
            <a:off x="6096000" y="618067"/>
            <a:ext cx="6095998" cy="534458"/>
          </a:xfrm>
          <a:prstGeom prst="rect">
            <a:avLst/>
          </a:prstGeom>
          <a:solidFill>
            <a:srgbClr val="F7A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AFTER</a:t>
            </a:r>
          </a:p>
        </p:txBody>
      </p: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5B5B892D-DF8F-4B3F-B014-1321B51105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424" y="1491736"/>
            <a:ext cx="2611733" cy="2116993"/>
          </a:xfrm>
          <a:prstGeom prst="rect">
            <a:avLst/>
          </a:prstGeom>
          <a:ln w="38100" cap="sq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BF2D9C2A-B1E7-4F32-AE88-6A0C7A70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0580" y="1491735"/>
            <a:ext cx="2611733" cy="2116994"/>
          </a:xfrm>
          <a:prstGeom prst="rect">
            <a:avLst/>
          </a:prstGeom>
          <a:ln w="38100" cap="sq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68B04DB-97A3-4202-A9B7-DD056C741A8E}"/>
              </a:ext>
            </a:extLst>
          </p:cNvPr>
          <p:cNvSpPr/>
          <p:nvPr/>
        </p:nvSpPr>
        <p:spPr>
          <a:xfrm>
            <a:off x="312938" y="3947939"/>
            <a:ext cx="5470121" cy="2104779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Total time of store bag in bag box max is 47 sec/time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0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Difficult to store bag in bag box because bag is tightly in box and box is too small</a:t>
            </a:r>
          </a:p>
          <a:p>
            <a:pPr marL="285750" indent="-285750">
              <a:lnSpc>
                <a:spcPct val="130000"/>
              </a:lnSpc>
              <a:buFont typeface="Courier New" panose="02070309020205020404" pitchFamily="49" charset="0"/>
              <a:buChar char="o"/>
            </a:pPr>
            <a:endParaRPr lang="th-TH" sz="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Difficult to pick up</a:t>
            </a:r>
            <a:r>
              <a:rPr lang="th-TH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from bag box because</a:t>
            </a:r>
            <a:r>
              <a:rPr lang="th-TH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when take out often sticking up several bags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AB89EA3-6970-4EEF-AACC-8332E6FE2378}"/>
              </a:ext>
            </a:extLst>
          </p:cNvPr>
          <p:cNvSpPr/>
          <p:nvPr/>
        </p:nvSpPr>
        <p:spPr>
          <a:xfrm>
            <a:off x="6483805" y="4534800"/>
            <a:ext cx="5301257" cy="1445588"/>
          </a:xfrm>
          <a:prstGeom prst="roundRect">
            <a:avLst/>
          </a:prstGeom>
          <a:noFill/>
          <a:ln w="28575">
            <a:solidFill>
              <a:srgbClr val="E61A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Simulation total time of store bag in bag box around 25 sec/time (Reduce time about 46.81%)</a:t>
            </a:r>
          </a:p>
          <a:p>
            <a:pPr marL="285750" indent="-285750">
              <a:lnSpc>
                <a:spcPct val="130000"/>
              </a:lnSpc>
              <a:buFont typeface="Courier New" panose="02070309020205020404" pitchFamily="49" charset="0"/>
              <a:buChar char="o"/>
            </a:pPr>
            <a:endParaRPr lang="th-TH" sz="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Reduce difficult to store and pick up bag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DADA1FD-672A-47C0-9064-2F24BC477031}"/>
              </a:ext>
            </a:extLst>
          </p:cNvPr>
          <p:cNvSpPr/>
          <p:nvPr/>
        </p:nvSpPr>
        <p:spPr>
          <a:xfrm>
            <a:off x="1844224" y="2533101"/>
            <a:ext cx="895149" cy="89514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7EA7127-CB06-4C1D-B1D2-8C033E5BF988}"/>
              </a:ext>
            </a:extLst>
          </p:cNvPr>
          <p:cNvSpPr/>
          <p:nvPr/>
        </p:nvSpPr>
        <p:spPr>
          <a:xfrm>
            <a:off x="4395438" y="2356585"/>
            <a:ext cx="818149" cy="81814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A7672E-4562-4FFC-99EC-CAF1207C95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34" t="7069" r="2447" b="5199"/>
          <a:stretch/>
        </p:blipFill>
        <p:spPr>
          <a:xfrm>
            <a:off x="7083005" y="1514899"/>
            <a:ext cx="4102858" cy="2641938"/>
          </a:xfrm>
          <a:prstGeom prst="rect">
            <a:avLst/>
          </a:prstGeom>
          <a:ln w="38100">
            <a:solidFill>
              <a:srgbClr val="E61A8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9499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A0B2AE-9176-4389-A094-7DC40F23600C}"/>
              </a:ext>
            </a:extLst>
          </p:cNvPr>
          <p:cNvSpPr/>
          <p:nvPr/>
        </p:nvSpPr>
        <p:spPr>
          <a:xfrm>
            <a:off x="4141269" y="307854"/>
            <a:ext cx="3909461" cy="750925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905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</a:rPr>
              <a:t>Internship Schedule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622FDA-7320-402D-A086-C59E33D21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688868"/>
              </p:ext>
            </p:extLst>
          </p:nvPr>
        </p:nvGraphicFramePr>
        <p:xfrm>
          <a:off x="219775" y="1280159"/>
          <a:ext cx="11798256" cy="4798818"/>
        </p:xfrm>
        <a:graphic>
          <a:graphicData uri="http://schemas.openxmlformats.org/drawingml/2006/table">
            <a:tbl>
              <a:tblPr/>
              <a:tblGrid>
                <a:gridCol w="1539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6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07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671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2360">
                  <a:extLst>
                    <a:ext uri="{9D8B030D-6E8A-4147-A177-3AD203B41FA5}">
                      <a16:colId xmlns:a16="http://schemas.microsoft.com/office/drawing/2014/main" val="2140723461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1380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9853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13807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678322655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1689383185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13249141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3263294555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4214477626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794817941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1709339930"/>
                    </a:ext>
                  </a:extLst>
                </a:gridCol>
                <a:gridCol w="198538">
                  <a:extLst>
                    <a:ext uri="{9D8B030D-6E8A-4147-A177-3AD203B41FA5}">
                      <a16:colId xmlns:a16="http://schemas.microsoft.com/office/drawing/2014/main" val="3387820186"/>
                    </a:ext>
                  </a:extLst>
                </a:gridCol>
              </a:tblGrid>
              <a:tr h="22969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Task list</a:t>
                      </a:r>
                    </a:p>
                  </a:txBody>
                  <a:tcPr marL="6097" marR="6097" marT="6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P/A</a:t>
                      </a:r>
                    </a:p>
                  </a:txBody>
                  <a:tcPr marL="6097" marR="6097" marT="6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/>
                        </a:rPr>
                        <a:t>May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/>
                        </a:rPr>
                        <a:t>June</a:t>
                      </a:r>
                    </a:p>
                  </a:txBody>
                  <a:tcPr marL="6097" marR="6097" marT="6097" marB="0" anchor="b"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FFFFFF"/>
                          </a:solidFill>
                          <a:effectLst/>
                          <a:latin typeface="Meiryo"/>
                        </a:rPr>
                        <a:t>June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19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/>
                        </a:rPr>
                        <a:t>July</a:t>
                      </a:r>
                    </a:p>
                  </a:txBody>
                  <a:tcPr marL="6097" marR="6097" marT="6097" marB="0" anchor="b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Meiryo"/>
                        </a:rPr>
                        <a:t>July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FFFFFF"/>
                        </a:solidFill>
                        <a:effectLst/>
                        <a:latin typeface="Meiryo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FFFFFF"/>
                        </a:solidFill>
                        <a:effectLst/>
                        <a:latin typeface="Meiryo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FFFFFF"/>
                        </a:solidFill>
                        <a:effectLst/>
                        <a:latin typeface="Meiryo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FFFFFF"/>
                        </a:solidFill>
                        <a:effectLst/>
                        <a:latin typeface="Meiryo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FFFFFF"/>
                        </a:solidFill>
                        <a:effectLst/>
                        <a:latin typeface="Meiryo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FFFFFF"/>
                        </a:solidFill>
                        <a:effectLst/>
                        <a:latin typeface="Meiryo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FFFFFF"/>
                        </a:solidFill>
                        <a:effectLst/>
                        <a:latin typeface="Meiryo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FFFFFF"/>
                        </a:solidFill>
                        <a:effectLst/>
                        <a:latin typeface="Meiryo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692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Week1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Week2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Week3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Week4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Week5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Week6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Week7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Week8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108823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Week9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365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365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365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365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Week10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365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36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692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23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24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25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26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27</a:t>
                      </a:r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30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31</a:t>
                      </a:r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</a:t>
                      </a:r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6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7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8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9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10</a:t>
                      </a:r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13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14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15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16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17</a:t>
                      </a:r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20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21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22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23</a:t>
                      </a:r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24</a:t>
                      </a:r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27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28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29</a:t>
                      </a:r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30</a:t>
                      </a:r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4</a:t>
                      </a:r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5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6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7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8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11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12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13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14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15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18</a:t>
                      </a:r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19</a:t>
                      </a:r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20</a:t>
                      </a:r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21</a:t>
                      </a:r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22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25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26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27</a:t>
                      </a:r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69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1. Orientation</a:t>
                      </a:r>
                    </a:p>
                  </a:txBody>
                  <a:tcPr marL="6097" marR="6097" marT="6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Plan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692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Actual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69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2. Line tour</a:t>
                      </a:r>
                    </a:p>
                  </a:txBody>
                  <a:tcPr marL="6097" marR="6097" marT="6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Plan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692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Actual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6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3. Issue flow process </a:t>
                      </a:r>
                    </a:p>
                  </a:txBody>
                  <a:tcPr marL="6097" marR="6097" marT="6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Plan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88236" rtl="0" eaLnBrk="1" fontAlgn="b" latinLnBrk="0" hangingPunct="1"/>
                      <a:endParaRPr kumimoji="1" lang="th-TH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88236" rtl="0" eaLnBrk="1" fontAlgn="b" latinLnBrk="0" hangingPunct="1"/>
                      <a:endParaRPr kumimoji="1" lang="th-TH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88236" rtl="0" eaLnBrk="1" fontAlgn="b" latinLnBrk="0" hangingPunct="1"/>
                      <a:endParaRPr kumimoji="1" lang="th-TH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88236" rtl="0" eaLnBrk="1" fontAlgn="b" latinLnBrk="0" hangingPunct="1"/>
                      <a:endParaRPr kumimoji="1" lang="th-TH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88236" rtl="0" eaLnBrk="1" fontAlgn="b" latinLnBrk="0" hangingPunct="1"/>
                      <a:r>
                        <a:rPr kumimoji="1" lang="th-TH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88236" rtl="0" eaLnBrk="1" fontAlgn="b" latinLnBrk="0" hangingPunct="1"/>
                      <a:endParaRPr kumimoji="1" lang="th-TH" sz="1000" b="0" i="0" u="none" strike="noStrike" kern="120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89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 Chart, IPO and flow      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 diagram</a:t>
                      </a:r>
                    </a:p>
                  </a:txBody>
                  <a:tcPr marL="6097" marR="6097" marT="6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Actual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88236" rtl="0" eaLnBrk="1" fontAlgn="b" latinLnBrk="0" hangingPunct="1"/>
                      <a:r>
                        <a:rPr kumimoji="1" lang="th-TH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88236" rtl="0" eaLnBrk="1" fontAlgn="b" latinLnBrk="0" hangingPunct="1"/>
                      <a:r>
                        <a:rPr kumimoji="1" lang="th-TH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88236" rtl="0" eaLnBrk="1" fontAlgn="b" latinLnBrk="0" hangingPunct="1"/>
                      <a:r>
                        <a:rPr kumimoji="1" lang="th-TH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88236" rtl="0" eaLnBrk="1" fontAlgn="b" latinLnBrk="0" hangingPunct="1"/>
                      <a:r>
                        <a:rPr kumimoji="1" lang="th-TH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88236" rtl="0" eaLnBrk="1" fontAlgn="b" latinLnBrk="0" hangingPunct="1"/>
                      <a:r>
                        <a:rPr kumimoji="1" lang="th-TH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88236" rtl="0" eaLnBrk="1" fontAlgn="b" latinLnBrk="0" hangingPunct="1"/>
                      <a:r>
                        <a:rPr kumimoji="1" lang="th-TH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969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4. Video record</a:t>
                      </a:r>
                    </a:p>
                  </a:txBody>
                  <a:tcPr marL="6097" marR="6097" marT="6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Plan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9692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Actual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89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5. Create standard  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 time, Pareto graph</a:t>
                      </a:r>
                    </a:p>
                  </a:txBody>
                  <a:tcPr marL="6097" marR="6097" marT="6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Plan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6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 and analysis  </a:t>
                      </a:r>
                    </a:p>
                  </a:txBody>
                  <a:tcPr marL="6097" marR="6097" marT="6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Actual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969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6. Process  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 improvement</a:t>
                      </a:r>
                    </a:p>
                  </a:txBody>
                  <a:tcPr marL="6097" marR="6097" marT="6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Plan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9692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Actual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8668">
                <a:tc rowSpan="2">
                  <a:txBody>
                    <a:bodyPr/>
                    <a:lstStyle/>
                    <a:p>
                      <a:pPr marL="0" marR="0" lvl="0" indent="0" algn="l" defTabSz="108823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7. Create report and  </a:t>
                      </a:r>
                      <a:b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</a:b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 Final presentation</a:t>
                      </a:r>
                    </a:p>
                  </a:txBody>
                  <a:tcPr marL="6097" marR="6097" marT="6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Plan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9692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presentation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Actual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4544"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Plan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Actual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Delay</a:t>
                      </a: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6097" marR="6097" marT="60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B9797EB1-9393-486A-A0A7-FDFE13D6210E}"/>
              </a:ext>
            </a:extLst>
          </p:cNvPr>
          <p:cNvSpPr/>
          <p:nvPr/>
        </p:nvSpPr>
        <p:spPr>
          <a:xfrm>
            <a:off x="10662941" y="4160937"/>
            <a:ext cx="1166851" cy="390525"/>
          </a:xfrm>
          <a:prstGeom prst="wedgeRoundRectCallout">
            <a:avLst>
              <a:gd name="adj1" fmla="val 53814"/>
              <a:gd name="adj2" fmla="val 149491"/>
              <a:gd name="adj3" fmla="val 16667"/>
            </a:avLst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TODAY</a:t>
            </a: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2863535A-69AC-46A0-85F9-C5E83E359879}"/>
              </a:ext>
            </a:extLst>
          </p:cNvPr>
          <p:cNvSpPr/>
          <p:nvPr/>
        </p:nvSpPr>
        <p:spPr>
          <a:xfrm>
            <a:off x="10791852" y="4234774"/>
            <a:ext cx="242850" cy="242850"/>
          </a:xfrm>
          <a:prstGeom prst="star5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252649-36F7-4E99-8926-E426D899F77D}"/>
              </a:ext>
            </a:extLst>
          </p:cNvPr>
          <p:cNvSpPr txBox="1"/>
          <p:nvPr/>
        </p:nvSpPr>
        <p:spPr>
          <a:xfrm>
            <a:off x="5397191" y="5877312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</a:rPr>
              <a:t>Holiday</a:t>
            </a:r>
          </a:p>
        </p:txBody>
      </p:sp>
    </p:spTree>
    <p:extLst>
      <p:ext uri="{BB962C8B-B14F-4D97-AF65-F5344CB8AC3E}">
        <p14:creationId xmlns:p14="http://schemas.microsoft.com/office/powerpoint/2010/main" val="294906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06819F-3AE0-431C-9C33-ACD871ADDF07}"/>
              </a:ext>
            </a:extLst>
          </p:cNvPr>
          <p:cNvSpPr/>
          <p:nvPr/>
        </p:nvSpPr>
        <p:spPr>
          <a:xfrm>
            <a:off x="-2" y="-1"/>
            <a:ext cx="12192002" cy="618068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Select Transfer slices activity to analysis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EF8D35D-2A83-4A85-85B7-E9FDC5E1A27F}"/>
              </a:ext>
            </a:extLst>
          </p:cNvPr>
          <p:cNvGraphicFramePr>
            <a:graphicFrameLocks noGrp="1"/>
          </p:cNvGraphicFramePr>
          <p:nvPr/>
        </p:nvGraphicFramePr>
        <p:xfrm>
          <a:off x="237596" y="3936220"/>
          <a:ext cx="5858405" cy="2339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9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6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834">
                  <a:extLst>
                    <a:ext uri="{9D8B030D-6E8A-4147-A177-3AD203B41FA5}">
                      <a16:colId xmlns:a16="http://schemas.microsoft.com/office/drawing/2014/main" val="2072688161"/>
                    </a:ext>
                  </a:extLst>
                </a:gridCol>
              </a:tblGrid>
              <a:tr h="38902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Activity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Time</a:t>
                      </a:r>
                    </a:p>
                    <a:p>
                      <a:pPr marL="0" marR="0" indent="0" algn="ctr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(sec)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Distance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(meter)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743">
                <a:tc rowSpan="4"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Operation</a:t>
                      </a:r>
                      <a:endParaRPr lang="th-TH" sz="1100" b="1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Transfer dressing board from cart</a:t>
                      </a:r>
                      <a:endParaRPr lang="th-TH" sz="11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12</a:t>
                      </a:r>
                      <a:endParaRPr lang="th-TH" sz="11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1.2</a:t>
                      </a:r>
                      <a:endParaRPr lang="th-TH" sz="11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743">
                <a:tc vMerge="1">
                  <a:txBody>
                    <a:bodyPr/>
                    <a:lstStyle/>
                    <a:p>
                      <a:pPr algn="ctr"/>
                      <a:endParaRPr lang="th-TH" sz="1100" b="1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Transfer dressing board back to cart</a:t>
                      </a:r>
                      <a:endParaRPr lang="th-TH" sz="11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7</a:t>
                      </a:r>
                      <a:endParaRPr lang="th-TH" sz="11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1.2</a:t>
                      </a:r>
                      <a:endParaRPr lang="th-TH" sz="11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97525"/>
                  </a:ext>
                </a:extLst>
              </a:tr>
              <a:tr h="388743">
                <a:tc vMerge="1">
                  <a:txBody>
                    <a:bodyPr/>
                    <a:lstStyle/>
                    <a:p>
                      <a:pPr algn="ctr"/>
                      <a:endParaRPr lang="th-TH" sz="1100" b="1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Transfer F-cut slice from cart</a:t>
                      </a:r>
                      <a:endParaRPr lang="th-TH" sz="11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13</a:t>
                      </a:r>
                      <a:endParaRPr lang="th-TH" sz="11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1.2</a:t>
                      </a:r>
                      <a:endParaRPr lang="th-TH" sz="11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40821"/>
                  </a:ext>
                </a:extLst>
              </a:tr>
              <a:tr h="388743">
                <a:tc vMerge="1">
                  <a:txBody>
                    <a:bodyPr/>
                    <a:lstStyle/>
                    <a:p>
                      <a:pPr algn="ctr"/>
                      <a:endParaRPr lang="th-TH" sz="1100" b="1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Transfer F-cut slice back to cart</a:t>
                      </a:r>
                      <a:endParaRPr lang="th-TH" sz="11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16</a:t>
                      </a:r>
                      <a:endParaRPr lang="th-TH" sz="11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1.2</a:t>
                      </a:r>
                      <a:endParaRPr lang="th-TH" sz="11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051437"/>
                  </a:ext>
                </a:extLst>
              </a:tr>
              <a:tr h="388743">
                <a:tc gridSpan="2"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Total</a:t>
                      </a:r>
                      <a:endParaRPr lang="th-TH" sz="1100" b="1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sz="11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48</a:t>
                      </a:r>
                      <a:endParaRPr lang="th-TH" sz="11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4.8</a:t>
                      </a:r>
                      <a:endParaRPr lang="th-TH" sz="11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016558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78A61BAC-FA27-403C-8C78-71CDF747D4E5}"/>
              </a:ext>
            </a:extLst>
          </p:cNvPr>
          <p:cNvGrpSpPr/>
          <p:nvPr/>
        </p:nvGrpSpPr>
        <p:grpSpPr>
          <a:xfrm>
            <a:off x="237596" y="722769"/>
            <a:ext cx="7268232" cy="3090087"/>
            <a:chOff x="2461884" y="723898"/>
            <a:chExt cx="7268232" cy="30900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A74F34-5F02-46AC-85AC-0A6DE4B5A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61884" y="723898"/>
              <a:ext cx="7268232" cy="309008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F3E3E0-CB8A-410C-BA4F-9F9B5E06ACE9}"/>
                </a:ext>
              </a:extLst>
            </p:cNvPr>
            <p:cNvSpPr/>
            <p:nvPr/>
          </p:nvSpPr>
          <p:spPr>
            <a:xfrm>
              <a:off x="7042150" y="1278466"/>
              <a:ext cx="676275" cy="253551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1180A4-9650-4C3F-BD05-FE6549CB7F6B}"/>
                </a:ext>
              </a:extLst>
            </p:cNvPr>
            <p:cNvSpPr/>
            <p:nvPr/>
          </p:nvSpPr>
          <p:spPr>
            <a:xfrm>
              <a:off x="5791729" y="1278466"/>
              <a:ext cx="676275" cy="253551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23C861-079E-4A10-BA97-825F2D28B118}"/>
                </a:ext>
              </a:extLst>
            </p:cNvPr>
            <p:cNvSpPr/>
            <p:nvPr/>
          </p:nvSpPr>
          <p:spPr>
            <a:xfrm>
              <a:off x="8301038" y="1278465"/>
              <a:ext cx="676275" cy="2535519"/>
            </a:xfrm>
            <a:prstGeom prst="rect">
              <a:avLst/>
            </a:prstGeom>
            <a:noFill/>
            <a:ln w="38100">
              <a:solidFill>
                <a:srgbClr val="E61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CA0278-AF2A-4592-A79C-6304D23A3A44}"/>
                </a:ext>
              </a:extLst>
            </p:cNvPr>
            <p:cNvSpPr/>
            <p:nvPr/>
          </p:nvSpPr>
          <p:spPr>
            <a:xfrm>
              <a:off x="4532841" y="1278464"/>
              <a:ext cx="676275" cy="2535519"/>
            </a:xfrm>
            <a:prstGeom prst="rect">
              <a:avLst/>
            </a:prstGeom>
            <a:noFill/>
            <a:ln w="38100">
              <a:solidFill>
                <a:srgbClr val="E61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C33F8DC-7B9A-47DF-A74C-663D72792ADD}"/>
              </a:ext>
            </a:extLst>
          </p:cNvPr>
          <p:cNvSpPr txBox="1"/>
          <p:nvPr/>
        </p:nvSpPr>
        <p:spPr>
          <a:xfrm>
            <a:off x="6605387" y="4685764"/>
            <a:ext cx="5138938" cy="1502539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After change blade Z2 operation must</a:t>
            </a:r>
            <a:r>
              <a:rPr lang="th-TH" sz="1400" dirty="0">
                <a:latin typeface="Meiryo" panose="020B0604030504040204" pitchFamily="34" charset="-128"/>
                <a:ea typeface="Meiryo" panose="020B0604030504040204" pitchFamily="34" charset="-128"/>
              </a:rPr>
              <a:t> 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has blade dressing and Pre-cut</a:t>
            </a:r>
            <a:r>
              <a:rPr lang="th-TH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element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There are transportations 4 times for prepare slice.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    I would like to analysis on activity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8D860-0360-4DD1-B8F8-088BE43A6F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9960" y="799871"/>
            <a:ext cx="2414444" cy="17452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F7B1B7-530D-4A92-98A6-F1D498972E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337" y="734511"/>
            <a:ext cx="1765301" cy="36757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635924-46DD-4DFE-9AB8-F9A8F10D2A49}"/>
              </a:ext>
            </a:extLst>
          </p:cNvPr>
          <p:cNvSpPr/>
          <p:nvPr/>
        </p:nvSpPr>
        <p:spPr>
          <a:xfrm>
            <a:off x="8399636" y="3637935"/>
            <a:ext cx="1016602" cy="754080"/>
          </a:xfrm>
          <a:prstGeom prst="rect">
            <a:avLst/>
          </a:prstGeom>
          <a:solidFill>
            <a:schemeClr val="accent2">
              <a:lumMod val="40000"/>
              <a:lumOff val="60000"/>
              <a:alpha val="47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F01D54-7539-4831-97EE-405533F690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6371" y="2820599"/>
            <a:ext cx="2018033" cy="1502488"/>
          </a:xfrm>
          <a:prstGeom prst="rect">
            <a:avLst/>
          </a:prstGeom>
          <a:ln w="57150">
            <a:noFill/>
          </a:ln>
        </p:spPr>
      </p:pic>
      <p:pic>
        <p:nvPicPr>
          <p:cNvPr id="14" name="Graphic 13" descr="Arrow Clockwise curve">
            <a:extLst>
              <a:ext uri="{FF2B5EF4-FFF2-40B4-BE49-F238E27FC236}">
                <a16:creationId xmlns:a16="http://schemas.microsoft.com/office/drawing/2014/main" id="{B092608D-F18F-4065-A6CA-CBE4350CE5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597050">
            <a:off x="9385172" y="3120024"/>
            <a:ext cx="453357" cy="45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72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CF279F-FE12-47D5-9756-7B00E89F8DB5}"/>
              </a:ext>
            </a:extLst>
          </p:cNvPr>
          <p:cNvSpPr/>
          <p:nvPr/>
        </p:nvSpPr>
        <p:spPr>
          <a:xfrm>
            <a:off x="-2" y="-1"/>
            <a:ext cx="12192002" cy="618068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Change Blade Z2 : ECRS ANALYSIS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529153E-E191-4F3F-95AD-4086EEE8CC77}"/>
              </a:ext>
            </a:extLst>
          </p:cNvPr>
          <p:cNvGraphicFramePr>
            <a:graphicFrameLocks noGrp="1"/>
          </p:cNvGraphicFramePr>
          <p:nvPr/>
        </p:nvGraphicFramePr>
        <p:xfrm>
          <a:off x="2014348" y="1722968"/>
          <a:ext cx="8163297" cy="428741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33554">
                  <a:extLst>
                    <a:ext uri="{9D8B030D-6E8A-4147-A177-3AD203B41FA5}">
                      <a16:colId xmlns:a16="http://schemas.microsoft.com/office/drawing/2014/main" val="2487297378"/>
                    </a:ext>
                  </a:extLst>
                </a:gridCol>
                <a:gridCol w="1186230">
                  <a:extLst>
                    <a:ext uri="{9D8B030D-6E8A-4147-A177-3AD203B41FA5}">
                      <a16:colId xmlns:a16="http://schemas.microsoft.com/office/drawing/2014/main" val="1865013425"/>
                    </a:ext>
                  </a:extLst>
                </a:gridCol>
                <a:gridCol w="5143513">
                  <a:extLst>
                    <a:ext uri="{9D8B030D-6E8A-4147-A177-3AD203B41FA5}">
                      <a16:colId xmlns:a16="http://schemas.microsoft.com/office/drawing/2014/main" val="699943040"/>
                    </a:ext>
                  </a:extLst>
                </a:gridCol>
              </a:tblGrid>
              <a:tr h="5932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ECRS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Reason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351540"/>
                  </a:ext>
                </a:extLst>
              </a:tr>
              <a:tr h="99841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Eliminate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Wingdings 2" panose="05020102010507070707" pitchFamily="18" charset="2"/>
                        </a:rPr>
                        <a:t></a:t>
                      </a:r>
                      <a:r>
                        <a:rPr lang="en-US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NO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sym typeface="Wingdings 2" panose="05020102010507070707" pitchFamily="18" charset="2"/>
                        </a:rPr>
                        <a:t></a:t>
                      </a:r>
                      <a:endParaRPr lang="en-US" sz="1600" dirty="0">
                        <a:solidFill>
                          <a:srgbClr val="FF0000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Can’t be eliminate because these elements are preparing slice for Blade Dressing and Pre-cut after change blade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906679"/>
                  </a:ext>
                </a:extLst>
              </a:tr>
              <a:tr h="99841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Combine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r>
                        <a:rPr lang="en-US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YES</a:t>
                      </a:r>
                      <a:r>
                        <a:rPr lang="en-US" sz="2000" b="1" dirty="0">
                          <a:solidFill>
                            <a:srgbClr val="00B050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sym typeface="Wingdings 2" panose="05020102010507070707" pitchFamily="18" charset="2"/>
                        </a:rPr>
                        <a:t></a:t>
                      </a:r>
                      <a:endParaRPr lang="en-US" sz="1600" b="1" dirty="0">
                        <a:solidFill>
                          <a:srgbClr val="00B050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Combine elements that transfer F-cut slice and Dressing Board between machine and cart because there are same distance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814738"/>
                  </a:ext>
                </a:extLst>
              </a:tr>
              <a:tr h="69889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Rearrange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Wingdings 2" panose="05020102010507070707" pitchFamily="18" charset="2"/>
                        </a:rPr>
                        <a:t></a:t>
                      </a:r>
                      <a:r>
                        <a:rPr lang="en-US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NO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sym typeface="Wingdings 2" panose="05020102010507070707" pitchFamily="18" charset="2"/>
                        </a:rPr>
                        <a:t></a:t>
                      </a:r>
                      <a:endParaRPr lang="en-US" sz="1600" dirty="0">
                        <a:solidFill>
                          <a:srgbClr val="FF0000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Can’t be rearrange because must be prepare slice before Blade Dressing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95864"/>
                  </a:ext>
                </a:extLst>
              </a:tr>
              <a:tr h="99841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Simplify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  <a:sym typeface="Wingdings 2" panose="05020102010507070707" pitchFamily="18" charset="2"/>
                        </a:rPr>
                        <a:t></a:t>
                      </a:r>
                      <a:r>
                        <a:rPr lang="en-US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NO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sym typeface="Wingdings 2" panose="05020102010507070707" pitchFamily="18" charset="2"/>
                        </a:rPr>
                        <a:t></a:t>
                      </a:r>
                      <a:endParaRPr lang="en-US" sz="2000" dirty="0">
                        <a:solidFill>
                          <a:srgbClr val="FF0000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algn="ctr"/>
                      <a:endParaRPr lang="en-US" sz="16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Can’t be simplify because must be select slice in magazine at cart and transfer to machine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0289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C97406-8B1D-465C-A414-DA3237BE7A50}"/>
              </a:ext>
            </a:extLst>
          </p:cNvPr>
          <p:cNvSpPr txBox="1"/>
          <p:nvPr/>
        </p:nvSpPr>
        <p:spPr>
          <a:xfrm>
            <a:off x="1728271" y="770408"/>
            <a:ext cx="873545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	</a:t>
            </a:r>
            <a:r>
              <a:rPr lang="en-US" sz="1600" b="1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There are 4 elements that duplicate on transportation so these elements suitable to combine according to ECRS method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BF19FA-9C05-4BEC-8814-B1FC4A0EC818}"/>
              </a:ext>
            </a:extLst>
          </p:cNvPr>
          <p:cNvCxnSpPr/>
          <p:nvPr/>
        </p:nvCxnSpPr>
        <p:spPr>
          <a:xfrm>
            <a:off x="371475" y="741833"/>
            <a:ext cx="0" cy="5573242"/>
          </a:xfrm>
          <a:prstGeom prst="line">
            <a:avLst/>
          </a:prstGeom>
          <a:ln w="76200" cmpd="sng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DDFA54-D764-4757-855E-A612704A4299}"/>
              </a:ext>
            </a:extLst>
          </p:cNvPr>
          <p:cNvCxnSpPr/>
          <p:nvPr/>
        </p:nvCxnSpPr>
        <p:spPr>
          <a:xfrm>
            <a:off x="11811000" y="741833"/>
            <a:ext cx="0" cy="5573242"/>
          </a:xfrm>
          <a:prstGeom prst="line">
            <a:avLst/>
          </a:prstGeom>
          <a:ln w="76200" cmpd="sng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328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3FDEC-739B-49E6-9488-23B7F17F3603}"/>
              </a:ext>
            </a:extLst>
          </p:cNvPr>
          <p:cNvSpPr/>
          <p:nvPr/>
        </p:nvSpPr>
        <p:spPr>
          <a:xfrm>
            <a:off x="-2" y="-1"/>
            <a:ext cx="12192002" cy="618068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Change Blade Z2 : IMPROVEMENT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D74738-AB16-47F9-B35C-D32A787379D1}"/>
              </a:ext>
            </a:extLst>
          </p:cNvPr>
          <p:cNvSpPr/>
          <p:nvPr/>
        </p:nvSpPr>
        <p:spPr>
          <a:xfrm>
            <a:off x="0" y="618067"/>
            <a:ext cx="6096000" cy="58113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114912-91EC-443E-80E4-14A401D93DAF}"/>
              </a:ext>
            </a:extLst>
          </p:cNvPr>
          <p:cNvSpPr/>
          <p:nvPr/>
        </p:nvSpPr>
        <p:spPr>
          <a:xfrm>
            <a:off x="6095999" y="618067"/>
            <a:ext cx="6096000" cy="5811308"/>
          </a:xfrm>
          <a:prstGeom prst="rect">
            <a:avLst/>
          </a:prstGeom>
          <a:solidFill>
            <a:srgbClr val="FBD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EDA5DD-6B3B-4E6F-BF5C-5D0F25F4E742}"/>
              </a:ext>
            </a:extLst>
          </p:cNvPr>
          <p:cNvSpPr/>
          <p:nvPr/>
        </p:nvSpPr>
        <p:spPr>
          <a:xfrm>
            <a:off x="0" y="618067"/>
            <a:ext cx="6095998" cy="5344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BEFORE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3766C-8C38-4091-81A7-73ECBDC5ED3B}"/>
              </a:ext>
            </a:extLst>
          </p:cNvPr>
          <p:cNvSpPr/>
          <p:nvPr/>
        </p:nvSpPr>
        <p:spPr>
          <a:xfrm>
            <a:off x="6096000" y="618067"/>
            <a:ext cx="6095998" cy="534458"/>
          </a:xfrm>
          <a:prstGeom prst="rect">
            <a:avLst/>
          </a:prstGeom>
          <a:solidFill>
            <a:srgbClr val="F7A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AFTER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002BAFB-5958-4BA7-A2A3-B02D62EDF3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273" y="1236135"/>
            <a:ext cx="1808418" cy="3765527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852BDFB2-32B2-473F-84DC-96410419C376}"/>
              </a:ext>
            </a:extLst>
          </p:cNvPr>
          <p:cNvSpPr/>
          <p:nvPr/>
        </p:nvSpPr>
        <p:spPr>
          <a:xfrm>
            <a:off x="949910" y="4190260"/>
            <a:ext cx="992839" cy="791291"/>
          </a:xfrm>
          <a:prstGeom prst="rect">
            <a:avLst/>
          </a:prstGeom>
          <a:solidFill>
            <a:schemeClr val="accent5">
              <a:lumMod val="20000"/>
              <a:lumOff val="80000"/>
              <a:alpha val="47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73A556ED-A959-4FBA-9956-AA160F143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436" y="5146777"/>
            <a:ext cx="1585096" cy="1180153"/>
          </a:xfrm>
          <a:prstGeom prst="rect">
            <a:avLst/>
          </a:prstGeom>
          <a:ln w="38100" cap="sq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/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86BE999A-B34D-4885-B292-55C8DCAD4641}"/>
              </a:ext>
            </a:extLst>
          </p:cNvPr>
          <p:cNvGrpSpPr/>
          <p:nvPr/>
        </p:nvGrpSpPr>
        <p:grpSpPr>
          <a:xfrm>
            <a:off x="6325612" y="5106627"/>
            <a:ext cx="1659444" cy="1249191"/>
            <a:chOff x="11315029" y="4795943"/>
            <a:chExt cx="1497365" cy="110648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7D95AF6-2B84-49E2-B973-7A602F1F5FB8}"/>
                </a:ext>
              </a:extLst>
            </p:cNvPr>
            <p:cNvSpPr/>
            <p:nvPr/>
          </p:nvSpPr>
          <p:spPr>
            <a:xfrm>
              <a:off x="11315029" y="4795943"/>
              <a:ext cx="1497365" cy="110648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375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3E83987-9E05-4E52-938D-C9AA38C37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338119" y="4847827"/>
              <a:ext cx="1443366" cy="996483"/>
            </a:xfrm>
            <a:prstGeom prst="rect">
              <a:avLst/>
            </a:prstGeom>
            <a:ln w="38100">
              <a:noFill/>
            </a:ln>
          </p:spPr>
        </p:pic>
      </p:grp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FCC2884-313E-4AA6-BC2A-A460BC628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770723"/>
              </p:ext>
            </p:extLst>
          </p:nvPr>
        </p:nvGraphicFramePr>
        <p:xfrm>
          <a:off x="2071203" y="1290347"/>
          <a:ext cx="3880159" cy="432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1415">
                  <a:extLst>
                    <a:ext uri="{9D8B030D-6E8A-4147-A177-3AD203B41FA5}">
                      <a16:colId xmlns:a16="http://schemas.microsoft.com/office/drawing/2014/main" val="3992146763"/>
                    </a:ext>
                  </a:extLst>
                </a:gridCol>
                <a:gridCol w="1628744">
                  <a:extLst>
                    <a:ext uri="{9D8B030D-6E8A-4147-A177-3AD203B41FA5}">
                      <a16:colId xmlns:a16="http://schemas.microsoft.com/office/drawing/2014/main" val="1198847057"/>
                    </a:ext>
                  </a:extLst>
                </a:gridCol>
              </a:tblGrid>
              <a:tr h="34832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Operator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Machine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010208"/>
                  </a:ext>
                </a:extLst>
              </a:tr>
              <a:tr h="39720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01429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B7906AC-972C-45EF-BFED-56C9ADD596C7}"/>
              </a:ext>
            </a:extLst>
          </p:cNvPr>
          <p:cNvSpPr/>
          <p:nvPr/>
        </p:nvSpPr>
        <p:spPr>
          <a:xfrm>
            <a:off x="2167604" y="1834404"/>
            <a:ext cx="1961863" cy="48320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Go to pick up dressing board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2220A1-1CB5-4ED4-B92A-A4C0F7049ECF}"/>
              </a:ext>
            </a:extLst>
          </p:cNvPr>
          <p:cNvSpPr/>
          <p:nvPr/>
        </p:nvSpPr>
        <p:spPr>
          <a:xfrm>
            <a:off x="4369968" y="2372640"/>
            <a:ext cx="1515469" cy="48320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Blade dressing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D80665-4C17-4C0B-A4B5-21B055C43682}"/>
              </a:ext>
            </a:extLst>
          </p:cNvPr>
          <p:cNvSpPr/>
          <p:nvPr/>
        </p:nvSpPr>
        <p:spPr>
          <a:xfrm>
            <a:off x="2153644" y="2916271"/>
            <a:ext cx="1975823" cy="48320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Back to cart for store dressing board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42DE52-F909-48AB-AFFD-ADD752CF00F7}"/>
              </a:ext>
            </a:extLst>
          </p:cNvPr>
          <p:cNvSpPr/>
          <p:nvPr/>
        </p:nvSpPr>
        <p:spPr>
          <a:xfrm>
            <a:off x="2155050" y="3707055"/>
            <a:ext cx="1975823" cy="48320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3.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Pick up F-cut slice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7670B4-DAB2-4E94-A423-247B74CF7F10}"/>
              </a:ext>
            </a:extLst>
          </p:cNvPr>
          <p:cNvSpPr/>
          <p:nvPr/>
        </p:nvSpPr>
        <p:spPr>
          <a:xfrm>
            <a:off x="4406202" y="4323138"/>
            <a:ext cx="1447059" cy="48320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Pre-cut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9A426F-F91F-458C-82F9-3AABAEA564B8}"/>
              </a:ext>
            </a:extLst>
          </p:cNvPr>
          <p:cNvSpPr/>
          <p:nvPr/>
        </p:nvSpPr>
        <p:spPr>
          <a:xfrm>
            <a:off x="2167604" y="4901172"/>
            <a:ext cx="1975823" cy="48320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4.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Back to cart for store F-cut slice</a:t>
            </a:r>
          </a:p>
        </p:txBody>
      </p:sp>
      <p:pic>
        <p:nvPicPr>
          <p:cNvPr id="122" name="Graphic 121" descr="Arrow Clockwise curve">
            <a:extLst>
              <a:ext uri="{FF2B5EF4-FFF2-40B4-BE49-F238E27FC236}">
                <a16:creationId xmlns:a16="http://schemas.microsoft.com/office/drawing/2014/main" id="{2F313DA8-6EAD-4940-9193-7AC571005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1990855" flipH="1">
            <a:off x="152230" y="4327267"/>
            <a:ext cx="806064" cy="806064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9C58894-03EB-45E0-870A-BC39B8EC34ED}"/>
              </a:ext>
            </a:extLst>
          </p:cNvPr>
          <p:cNvCxnSpPr>
            <a:cxnSpLocks/>
            <a:stCxn id="3" idx="3"/>
            <a:endCxn id="20" idx="0"/>
          </p:cNvCxnSpPr>
          <p:nvPr/>
        </p:nvCxnSpPr>
        <p:spPr>
          <a:xfrm>
            <a:off x="4129467" y="2076007"/>
            <a:ext cx="998236" cy="296633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1B6D267-C8E2-4A48-B9C6-312A728F550C}"/>
              </a:ext>
            </a:extLst>
          </p:cNvPr>
          <p:cNvCxnSpPr>
            <a:cxnSpLocks/>
            <a:stCxn id="20" idx="2"/>
            <a:endCxn id="21" idx="3"/>
          </p:cNvCxnSpPr>
          <p:nvPr/>
        </p:nvCxnSpPr>
        <p:spPr>
          <a:xfrm rot="5400000">
            <a:off x="4477571" y="2507741"/>
            <a:ext cx="302029" cy="998236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03C363-229F-4758-95E2-930659DB78B4}"/>
              </a:ext>
            </a:extLst>
          </p:cNvPr>
          <p:cNvCxnSpPr>
            <a:stCxn id="21" idx="2"/>
            <a:endCxn id="24" idx="0"/>
          </p:cNvCxnSpPr>
          <p:nvPr/>
        </p:nvCxnSpPr>
        <p:spPr>
          <a:xfrm>
            <a:off x="3141556" y="3399476"/>
            <a:ext cx="1406" cy="30757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FEC0CE6-FE8D-4B4E-9B1C-B8B969CAA4EF}"/>
              </a:ext>
            </a:extLst>
          </p:cNvPr>
          <p:cNvCxnSpPr>
            <a:stCxn id="24" idx="3"/>
            <a:endCxn id="25" idx="0"/>
          </p:cNvCxnSpPr>
          <p:nvPr/>
        </p:nvCxnSpPr>
        <p:spPr>
          <a:xfrm>
            <a:off x="4130873" y="3948658"/>
            <a:ext cx="998859" cy="374480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9DEF872-6DC6-404D-967A-B3641857782E}"/>
              </a:ext>
            </a:extLst>
          </p:cNvPr>
          <p:cNvCxnSpPr>
            <a:stCxn id="25" idx="2"/>
            <a:endCxn id="26" idx="3"/>
          </p:cNvCxnSpPr>
          <p:nvPr/>
        </p:nvCxnSpPr>
        <p:spPr>
          <a:xfrm rot="5400000">
            <a:off x="4468364" y="4481407"/>
            <a:ext cx="336432" cy="986305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EAB7C46-DF47-48FB-9A75-5FB90067FA70}"/>
              </a:ext>
            </a:extLst>
          </p:cNvPr>
          <p:cNvSpPr/>
          <p:nvPr/>
        </p:nvSpPr>
        <p:spPr>
          <a:xfrm>
            <a:off x="2129074" y="5694695"/>
            <a:ext cx="3880159" cy="636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Total time is around 48 sec and total transportation is around 4.8 meter</a:t>
            </a:r>
            <a:endParaRPr lang="en-US" sz="1400" dirty="0"/>
          </a:p>
        </p:txBody>
      </p:sp>
      <p:graphicFrame>
        <p:nvGraphicFramePr>
          <p:cNvPr id="57" name="Table 8">
            <a:extLst>
              <a:ext uri="{FF2B5EF4-FFF2-40B4-BE49-F238E27FC236}">
                <a16:creationId xmlns:a16="http://schemas.microsoft.com/office/drawing/2014/main" id="{56C9515B-4236-4127-B9D5-706991441B7E}"/>
              </a:ext>
            </a:extLst>
          </p:cNvPr>
          <p:cNvGraphicFramePr>
            <a:graphicFrameLocks noGrp="1"/>
          </p:cNvGraphicFramePr>
          <p:nvPr/>
        </p:nvGraphicFramePr>
        <p:xfrm>
          <a:off x="8180717" y="1303958"/>
          <a:ext cx="3880159" cy="38506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1415">
                  <a:extLst>
                    <a:ext uri="{9D8B030D-6E8A-4147-A177-3AD203B41FA5}">
                      <a16:colId xmlns:a16="http://schemas.microsoft.com/office/drawing/2014/main" val="3992146763"/>
                    </a:ext>
                  </a:extLst>
                </a:gridCol>
                <a:gridCol w="1628744">
                  <a:extLst>
                    <a:ext uri="{9D8B030D-6E8A-4147-A177-3AD203B41FA5}">
                      <a16:colId xmlns:a16="http://schemas.microsoft.com/office/drawing/2014/main" val="1198847057"/>
                    </a:ext>
                  </a:extLst>
                </a:gridCol>
              </a:tblGrid>
              <a:tr h="31046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Operator</a:t>
                      </a:r>
                    </a:p>
                  </a:txBody>
                  <a:tcPr anchor="ctr">
                    <a:solidFill>
                      <a:srgbClr val="F37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Machine</a:t>
                      </a:r>
                    </a:p>
                  </a:txBody>
                  <a:tcPr anchor="ctr">
                    <a:solidFill>
                      <a:srgbClr val="F37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010208"/>
                  </a:ext>
                </a:extLst>
              </a:tr>
              <a:tr h="35402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014293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CCD595B5-20B1-4FF0-8E0B-B919C0DE93F6}"/>
              </a:ext>
            </a:extLst>
          </p:cNvPr>
          <p:cNvSpPr/>
          <p:nvPr/>
        </p:nvSpPr>
        <p:spPr>
          <a:xfrm>
            <a:off x="8277118" y="1848015"/>
            <a:ext cx="1961863" cy="774288"/>
          </a:xfrm>
          <a:prstGeom prst="rect">
            <a:avLst/>
          </a:prstGeom>
          <a:noFill/>
          <a:ln w="28575">
            <a:solidFill>
              <a:srgbClr val="E61A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1,3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Go to pick up dressing board and F-cut slice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F459F51-998F-4952-B043-6988CB616A99}"/>
              </a:ext>
            </a:extLst>
          </p:cNvPr>
          <p:cNvSpPr/>
          <p:nvPr/>
        </p:nvSpPr>
        <p:spPr>
          <a:xfrm>
            <a:off x="10524952" y="2709521"/>
            <a:ext cx="1447059" cy="483205"/>
          </a:xfrm>
          <a:prstGeom prst="rect">
            <a:avLst/>
          </a:prstGeom>
          <a:noFill/>
          <a:ln w="28575">
            <a:solidFill>
              <a:srgbClr val="E61A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Blade dressing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4A7AE68-9737-4157-AD74-00387DD96AEE}"/>
              </a:ext>
            </a:extLst>
          </p:cNvPr>
          <p:cNvSpPr/>
          <p:nvPr/>
        </p:nvSpPr>
        <p:spPr>
          <a:xfrm>
            <a:off x="10524951" y="3527439"/>
            <a:ext cx="1447059" cy="483205"/>
          </a:xfrm>
          <a:prstGeom prst="rect">
            <a:avLst/>
          </a:prstGeom>
          <a:noFill/>
          <a:ln w="28575">
            <a:solidFill>
              <a:srgbClr val="E61A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Pre-cut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C74F07E-288F-4797-9295-496876E8DA5E}"/>
              </a:ext>
            </a:extLst>
          </p:cNvPr>
          <p:cNvSpPr/>
          <p:nvPr/>
        </p:nvSpPr>
        <p:spPr>
          <a:xfrm>
            <a:off x="8295597" y="4155110"/>
            <a:ext cx="1975823" cy="774288"/>
          </a:xfrm>
          <a:prstGeom prst="rect">
            <a:avLst/>
          </a:prstGeom>
          <a:noFill/>
          <a:ln w="28575">
            <a:solidFill>
              <a:srgbClr val="E61A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2,4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Back to cart for store dressing board and F-cut slice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8483A0E4-DCF2-4C2B-9D6F-E17EE0122980}"/>
              </a:ext>
            </a:extLst>
          </p:cNvPr>
          <p:cNvCxnSpPr>
            <a:cxnSpLocks/>
            <a:stCxn id="58" idx="3"/>
            <a:endCxn id="59" idx="0"/>
          </p:cNvCxnSpPr>
          <p:nvPr/>
        </p:nvCxnSpPr>
        <p:spPr>
          <a:xfrm>
            <a:off x="10238981" y="2235159"/>
            <a:ext cx="1009501" cy="474362"/>
          </a:xfrm>
          <a:prstGeom prst="bentConnector2">
            <a:avLst/>
          </a:prstGeom>
          <a:ln w="28575">
            <a:solidFill>
              <a:srgbClr val="E61A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568EB47-B088-4AAE-B500-0178E4BFFF65}"/>
              </a:ext>
            </a:extLst>
          </p:cNvPr>
          <p:cNvCxnSpPr>
            <a:cxnSpLocks/>
          </p:cNvCxnSpPr>
          <p:nvPr/>
        </p:nvCxnSpPr>
        <p:spPr>
          <a:xfrm>
            <a:off x="11249436" y="3201112"/>
            <a:ext cx="1406" cy="307579"/>
          </a:xfrm>
          <a:prstGeom prst="straightConnector1">
            <a:avLst/>
          </a:prstGeom>
          <a:ln w="28575">
            <a:solidFill>
              <a:srgbClr val="E61A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C10B763-7CFC-4E21-BAE9-2E1E074124CC}"/>
              </a:ext>
            </a:extLst>
          </p:cNvPr>
          <p:cNvCxnSpPr>
            <a:cxnSpLocks/>
            <a:stCxn id="62" idx="2"/>
            <a:endCxn id="63" idx="3"/>
          </p:cNvCxnSpPr>
          <p:nvPr/>
        </p:nvCxnSpPr>
        <p:spPr>
          <a:xfrm rot="5400000">
            <a:off x="10494146" y="3787919"/>
            <a:ext cx="531610" cy="977061"/>
          </a:xfrm>
          <a:prstGeom prst="bentConnector2">
            <a:avLst/>
          </a:prstGeom>
          <a:ln w="28575">
            <a:solidFill>
              <a:srgbClr val="E61A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1ADA0394-211A-4077-B8FE-1B9FAC87AA8E}"/>
              </a:ext>
            </a:extLst>
          </p:cNvPr>
          <p:cNvSpPr/>
          <p:nvPr/>
        </p:nvSpPr>
        <p:spPr>
          <a:xfrm>
            <a:off x="8148448" y="5351981"/>
            <a:ext cx="3880158" cy="1190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Simulation Total time is around 32 sec and total transportation is around 2.4 meter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(Reduce time about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33.33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%)</a:t>
            </a:r>
          </a:p>
          <a:p>
            <a:pPr marL="285750" indent="-285750">
              <a:lnSpc>
                <a:spcPct val="130000"/>
              </a:lnSpc>
              <a:buFont typeface="Courier New" panose="02070309020205020404" pitchFamily="49" charset="0"/>
              <a:buChar char="o"/>
            </a:pPr>
            <a:endParaRPr lang="en-US" sz="14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5375351-E9F8-4C17-95E6-8DAB844E4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9599" y="1236134"/>
            <a:ext cx="1808417" cy="3765527"/>
          </a:xfrm>
          <a:prstGeom prst="rect">
            <a:avLst/>
          </a:prstGeom>
        </p:spPr>
      </p:pic>
      <p:pic>
        <p:nvPicPr>
          <p:cNvPr id="71" name="Graphic 70" descr="Arrow Clockwise curve">
            <a:extLst>
              <a:ext uri="{FF2B5EF4-FFF2-40B4-BE49-F238E27FC236}">
                <a16:creationId xmlns:a16="http://schemas.microsoft.com/office/drawing/2014/main" id="{086E3F61-728E-43FA-BEB5-4CC3CCA658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990855" flipH="1">
            <a:off x="6291064" y="4355722"/>
            <a:ext cx="756780" cy="75678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C99391EA-C0FF-43AA-AC1D-F64FC24F8819}"/>
              </a:ext>
            </a:extLst>
          </p:cNvPr>
          <p:cNvSpPr/>
          <p:nvPr/>
        </p:nvSpPr>
        <p:spPr>
          <a:xfrm>
            <a:off x="7049149" y="4203567"/>
            <a:ext cx="992839" cy="791291"/>
          </a:xfrm>
          <a:prstGeom prst="rect">
            <a:avLst/>
          </a:prstGeom>
          <a:solidFill>
            <a:srgbClr val="FBD5E9">
              <a:alpha val="47000"/>
            </a:srgbClr>
          </a:solidFill>
          <a:ln w="28575">
            <a:solidFill>
              <a:srgbClr val="F375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11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847149-29F6-42A8-8EB5-1B826F4CFD60}"/>
              </a:ext>
            </a:extLst>
          </p:cNvPr>
          <p:cNvSpPr/>
          <p:nvPr/>
        </p:nvSpPr>
        <p:spPr>
          <a:xfrm>
            <a:off x="-2" y="-1"/>
            <a:ext cx="12192002" cy="618068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SUMMARY OF IMPROVEMENT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8E9850B-D8B8-4697-A368-974DE9708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96978"/>
              </p:ext>
            </p:extLst>
          </p:nvPr>
        </p:nvGraphicFramePr>
        <p:xfrm>
          <a:off x="409852" y="1905836"/>
          <a:ext cx="11372295" cy="3503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8496">
                  <a:extLst>
                    <a:ext uri="{9D8B030D-6E8A-4147-A177-3AD203B41FA5}">
                      <a16:colId xmlns:a16="http://schemas.microsoft.com/office/drawing/2014/main" val="2073434915"/>
                    </a:ext>
                  </a:extLst>
                </a:gridCol>
                <a:gridCol w="3613212">
                  <a:extLst>
                    <a:ext uri="{9D8B030D-6E8A-4147-A177-3AD203B41FA5}">
                      <a16:colId xmlns:a16="http://schemas.microsoft.com/office/drawing/2014/main" val="2897535175"/>
                    </a:ext>
                  </a:extLst>
                </a:gridCol>
                <a:gridCol w="1553592">
                  <a:extLst>
                    <a:ext uri="{9D8B030D-6E8A-4147-A177-3AD203B41FA5}">
                      <a16:colId xmlns:a16="http://schemas.microsoft.com/office/drawing/2014/main" val="661279393"/>
                    </a:ext>
                  </a:extLst>
                </a:gridCol>
                <a:gridCol w="2237173">
                  <a:extLst>
                    <a:ext uri="{9D8B030D-6E8A-4147-A177-3AD203B41FA5}">
                      <a16:colId xmlns:a16="http://schemas.microsoft.com/office/drawing/2014/main" val="771428329"/>
                    </a:ext>
                  </a:extLst>
                </a:gridCol>
                <a:gridCol w="1899822">
                  <a:extLst>
                    <a:ext uri="{9D8B030D-6E8A-4147-A177-3AD203B41FA5}">
                      <a16:colId xmlns:a16="http://schemas.microsoft.com/office/drawing/2014/main" val="4195537904"/>
                    </a:ext>
                  </a:extLst>
                </a:gridCol>
              </a:tblGrid>
              <a:tr h="780662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Element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Detail Improvement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Actual Time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(sec)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Improvement Time (sec)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303943"/>
                  </a:ext>
                </a:extLst>
              </a:tr>
              <a:tr h="126950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da-DK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 bag in bag box </a:t>
                      </a:r>
                      <a:endParaRPr lang="en-US" sz="1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Create new box that help to convenient in store bag and use when want bag to wrap plate glass box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47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Reduce work time around 46.81%</a:t>
                      </a:r>
                    </a:p>
                    <a:p>
                      <a:pPr algn="ctr">
                        <a:lnSpc>
                          <a:spcPct val="130000"/>
                        </a:lnSpc>
                      </a:pPr>
                      <a:endParaRPr lang="en-US" sz="1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610305"/>
                  </a:ext>
                </a:extLst>
              </a:tr>
              <a:tr h="1453358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Transfer slice for prepare Blade dressing and Pre-cut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Combine elements that transfer F-cut slice and Dressing Board between machine and cart because there are same distance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48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Reduce work time around 33.33%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529947"/>
                  </a:ext>
                </a:extLst>
              </a:tr>
            </a:tbl>
          </a:graphicData>
        </a:graphic>
      </p:graphicFrame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A488EE8-B9AF-4A52-9D07-0F70D3BDEF35}"/>
              </a:ext>
            </a:extLst>
          </p:cNvPr>
          <p:cNvSpPr/>
          <p:nvPr/>
        </p:nvSpPr>
        <p:spPr>
          <a:xfrm>
            <a:off x="-349187" y="5844878"/>
            <a:ext cx="12890372" cy="585926"/>
          </a:xfrm>
          <a:custGeom>
            <a:avLst/>
            <a:gdLst>
              <a:gd name="connsiteX0" fmla="*/ 12304446 w 12890372"/>
              <a:gd name="connsiteY0" fmla="*/ 0 h 585926"/>
              <a:gd name="connsiteX1" fmla="*/ 12890372 w 12890372"/>
              <a:gd name="connsiteY1" fmla="*/ 585926 h 585926"/>
              <a:gd name="connsiteX2" fmla="*/ 11718520 w 12890372"/>
              <a:gd name="connsiteY2" fmla="*/ 585926 h 585926"/>
              <a:gd name="connsiteX3" fmla="*/ 12304446 w 12890372"/>
              <a:gd name="connsiteY3" fmla="*/ 0 h 585926"/>
              <a:gd name="connsiteX4" fmla="*/ 11132594 w 12890372"/>
              <a:gd name="connsiteY4" fmla="*/ 0 h 585926"/>
              <a:gd name="connsiteX5" fmla="*/ 11718520 w 12890372"/>
              <a:gd name="connsiteY5" fmla="*/ 585926 h 585926"/>
              <a:gd name="connsiteX6" fmla="*/ 10546668 w 12890372"/>
              <a:gd name="connsiteY6" fmla="*/ 585926 h 585926"/>
              <a:gd name="connsiteX7" fmla="*/ 11132594 w 12890372"/>
              <a:gd name="connsiteY7" fmla="*/ 0 h 585926"/>
              <a:gd name="connsiteX8" fmla="*/ 9960742 w 12890372"/>
              <a:gd name="connsiteY8" fmla="*/ 0 h 585926"/>
              <a:gd name="connsiteX9" fmla="*/ 10546668 w 12890372"/>
              <a:gd name="connsiteY9" fmla="*/ 585926 h 585926"/>
              <a:gd name="connsiteX10" fmla="*/ 9374816 w 12890372"/>
              <a:gd name="connsiteY10" fmla="*/ 585926 h 585926"/>
              <a:gd name="connsiteX11" fmla="*/ 9960742 w 12890372"/>
              <a:gd name="connsiteY11" fmla="*/ 0 h 585926"/>
              <a:gd name="connsiteX12" fmla="*/ 8788890 w 12890372"/>
              <a:gd name="connsiteY12" fmla="*/ 0 h 585926"/>
              <a:gd name="connsiteX13" fmla="*/ 9374816 w 12890372"/>
              <a:gd name="connsiteY13" fmla="*/ 585926 h 585926"/>
              <a:gd name="connsiteX14" fmla="*/ 8202964 w 12890372"/>
              <a:gd name="connsiteY14" fmla="*/ 585926 h 585926"/>
              <a:gd name="connsiteX15" fmla="*/ 8788890 w 12890372"/>
              <a:gd name="connsiteY15" fmla="*/ 0 h 585926"/>
              <a:gd name="connsiteX16" fmla="*/ 7617038 w 12890372"/>
              <a:gd name="connsiteY16" fmla="*/ 0 h 585926"/>
              <a:gd name="connsiteX17" fmla="*/ 8202964 w 12890372"/>
              <a:gd name="connsiteY17" fmla="*/ 585926 h 585926"/>
              <a:gd name="connsiteX18" fmla="*/ 7031112 w 12890372"/>
              <a:gd name="connsiteY18" fmla="*/ 585926 h 585926"/>
              <a:gd name="connsiteX19" fmla="*/ 7617038 w 12890372"/>
              <a:gd name="connsiteY19" fmla="*/ 0 h 585926"/>
              <a:gd name="connsiteX20" fmla="*/ 6445186 w 12890372"/>
              <a:gd name="connsiteY20" fmla="*/ 0 h 585926"/>
              <a:gd name="connsiteX21" fmla="*/ 7031112 w 12890372"/>
              <a:gd name="connsiteY21" fmla="*/ 585926 h 585926"/>
              <a:gd name="connsiteX22" fmla="*/ 5859260 w 12890372"/>
              <a:gd name="connsiteY22" fmla="*/ 585926 h 585926"/>
              <a:gd name="connsiteX23" fmla="*/ 6445186 w 12890372"/>
              <a:gd name="connsiteY23" fmla="*/ 0 h 585926"/>
              <a:gd name="connsiteX24" fmla="*/ 5273334 w 12890372"/>
              <a:gd name="connsiteY24" fmla="*/ 0 h 585926"/>
              <a:gd name="connsiteX25" fmla="*/ 5859260 w 12890372"/>
              <a:gd name="connsiteY25" fmla="*/ 585926 h 585926"/>
              <a:gd name="connsiteX26" fmla="*/ 4687408 w 12890372"/>
              <a:gd name="connsiteY26" fmla="*/ 585926 h 585926"/>
              <a:gd name="connsiteX27" fmla="*/ 5273334 w 12890372"/>
              <a:gd name="connsiteY27" fmla="*/ 0 h 585926"/>
              <a:gd name="connsiteX28" fmla="*/ 4101483 w 12890372"/>
              <a:gd name="connsiteY28" fmla="*/ 0 h 585926"/>
              <a:gd name="connsiteX29" fmla="*/ 4687408 w 12890372"/>
              <a:gd name="connsiteY29" fmla="*/ 585926 h 585926"/>
              <a:gd name="connsiteX30" fmla="*/ 3515557 w 12890372"/>
              <a:gd name="connsiteY30" fmla="*/ 585926 h 585926"/>
              <a:gd name="connsiteX31" fmla="*/ 4101483 w 12890372"/>
              <a:gd name="connsiteY31" fmla="*/ 0 h 585926"/>
              <a:gd name="connsiteX32" fmla="*/ 2929631 w 12890372"/>
              <a:gd name="connsiteY32" fmla="*/ 0 h 585926"/>
              <a:gd name="connsiteX33" fmla="*/ 3515557 w 12890372"/>
              <a:gd name="connsiteY33" fmla="*/ 585926 h 585926"/>
              <a:gd name="connsiteX34" fmla="*/ 2343705 w 12890372"/>
              <a:gd name="connsiteY34" fmla="*/ 585926 h 585926"/>
              <a:gd name="connsiteX35" fmla="*/ 2929631 w 12890372"/>
              <a:gd name="connsiteY35" fmla="*/ 0 h 585926"/>
              <a:gd name="connsiteX36" fmla="*/ 1757778 w 12890372"/>
              <a:gd name="connsiteY36" fmla="*/ 0 h 585926"/>
              <a:gd name="connsiteX37" fmla="*/ 2343704 w 12890372"/>
              <a:gd name="connsiteY37" fmla="*/ 585926 h 585926"/>
              <a:gd name="connsiteX38" fmla="*/ 1171852 w 12890372"/>
              <a:gd name="connsiteY38" fmla="*/ 585926 h 585926"/>
              <a:gd name="connsiteX39" fmla="*/ 1757778 w 12890372"/>
              <a:gd name="connsiteY39" fmla="*/ 0 h 585926"/>
              <a:gd name="connsiteX40" fmla="*/ 585926 w 12890372"/>
              <a:gd name="connsiteY40" fmla="*/ 0 h 585926"/>
              <a:gd name="connsiteX41" fmla="*/ 1171852 w 12890372"/>
              <a:gd name="connsiteY41" fmla="*/ 585926 h 585926"/>
              <a:gd name="connsiteX42" fmla="*/ 0 w 12890372"/>
              <a:gd name="connsiteY42" fmla="*/ 585926 h 585926"/>
              <a:gd name="connsiteX43" fmla="*/ 585926 w 12890372"/>
              <a:gd name="connsiteY43" fmla="*/ 0 h 58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890372" h="585926">
                <a:moveTo>
                  <a:pt x="12304446" y="0"/>
                </a:moveTo>
                <a:cubicBezTo>
                  <a:pt x="12628044" y="0"/>
                  <a:pt x="12890372" y="262328"/>
                  <a:pt x="12890372" y="585926"/>
                </a:cubicBezTo>
                <a:lnTo>
                  <a:pt x="11718520" y="585926"/>
                </a:lnTo>
                <a:cubicBezTo>
                  <a:pt x="11718520" y="262328"/>
                  <a:pt x="11980848" y="0"/>
                  <a:pt x="12304446" y="0"/>
                </a:cubicBezTo>
                <a:close/>
                <a:moveTo>
                  <a:pt x="11132594" y="0"/>
                </a:moveTo>
                <a:cubicBezTo>
                  <a:pt x="11456192" y="0"/>
                  <a:pt x="11718520" y="262328"/>
                  <a:pt x="11718520" y="585926"/>
                </a:cubicBezTo>
                <a:lnTo>
                  <a:pt x="10546668" y="585926"/>
                </a:lnTo>
                <a:cubicBezTo>
                  <a:pt x="10546668" y="262328"/>
                  <a:pt x="10808996" y="0"/>
                  <a:pt x="11132594" y="0"/>
                </a:cubicBezTo>
                <a:close/>
                <a:moveTo>
                  <a:pt x="9960742" y="0"/>
                </a:moveTo>
                <a:cubicBezTo>
                  <a:pt x="10284340" y="0"/>
                  <a:pt x="10546668" y="262328"/>
                  <a:pt x="10546668" y="585926"/>
                </a:cubicBezTo>
                <a:lnTo>
                  <a:pt x="9374816" y="585926"/>
                </a:lnTo>
                <a:cubicBezTo>
                  <a:pt x="9374816" y="262328"/>
                  <a:pt x="9637144" y="0"/>
                  <a:pt x="9960742" y="0"/>
                </a:cubicBezTo>
                <a:close/>
                <a:moveTo>
                  <a:pt x="8788890" y="0"/>
                </a:moveTo>
                <a:cubicBezTo>
                  <a:pt x="9112488" y="0"/>
                  <a:pt x="9374816" y="262328"/>
                  <a:pt x="9374816" y="585926"/>
                </a:cubicBezTo>
                <a:lnTo>
                  <a:pt x="8202964" y="585926"/>
                </a:lnTo>
                <a:cubicBezTo>
                  <a:pt x="8202964" y="262328"/>
                  <a:pt x="8465292" y="0"/>
                  <a:pt x="8788890" y="0"/>
                </a:cubicBezTo>
                <a:close/>
                <a:moveTo>
                  <a:pt x="7617038" y="0"/>
                </a:moveTo>
                <a:cubicBezTo>
                  <a:pt x="7940636" y="0"/>
                  <a:pt x="8202964" y="262328"/>
                  <a:pt x="8202964" y="585926"/>
                </a:cubicBezTo>
                <a:lnTo>
                  <a:pt x="7031112" y="585926"/>
                </a:lnTo>
                <a:cubicBezTo>
                  <a:pt x="7031112" y="262328"/>
                  <a:pt x="7293440" y="0"/>
                  <a:pt x="7617038" y="0"/>
                </a:cubicBezTo>
                <a:close/>
                <a:moveTo>
                  <a:pt x="6445186" y="0"/>
                </a:moveTo>
                <a:cubicBezTo>
                  <a:pt x="6768784" y="0"/>
                  <a:pt x="7031112" y="262328"/>
                  <a:pt x="7031112" y="585926"/>
                </a:cubicBezTo>
                <a:lnTo>
                  <a:pt x="5859260" y="585926"/>
                </a:lnTo>
                <a:cubicBezTo>
                  <a:pt x="5859260" y="262328"/>
                  <a:pt x="6121588" y="0"/>
                  <a:pt x="6445186" y="0"/>
                </a:cubicBezTo>
                <a:close/>
                <a:moveTo>
                  <a:pt x="5273334" y="0"/>
                </a:moveTo>
                <a:cubicBezTo>
                  <a:pt x="5596932" y="0"/>
                  <a:pt x="5859260" y="262328"/>
                  <a:pt x="5859260" y="585926"/>
                </a:cubicBezTo>
                <a:lnTo>
                  <a:pt x="4687408" y="585926"/>
                </a:lnTo>
                <a:cubicBezTo>
                  <a:pt x="4687408" y="262328"/>
                  <a:pt x="4949736" y="0"/>
                  <a:pt x="5273334" y="0"/>
                </a:cubicBezTo>
                <a:close/>
                <a:moveTo>
                  <a:pt x="4101483" y="0"/>
                </a:moveTo>
                <a:cubicBezTo>
                  <a:pt x="4425080" y="0"/>
                  <a:pt x="4687408" y="262328"/>
                  <a:pt x="4687408" y="585926"/>
                </a:cubicBezTo>
                <a:lnTo>
                  <a:pt x="3515557" y="585926"/>
                </a:lnTo>
                <a:cubicBezTo>
                  <a:pt x="3515557" y="262328"/>
                  <a:pt x="3777885" y="0"/>
                  <a:pt x="4101483" y="0"/>
                </a:cubicBezTo>
                <a:close/>
                <a:moveTo>
                  <a:pt x="2929631" y="0"/>
                </a:moveTo>
                <a:cubicBezTo>
                  <a:pt x="3253229" y="0"/>
                  <a:pt x="3515557" y="262328"/>
                  <a:pt x="3515557" y="585926"/>
                </a:cubicBezTo>
                <a:lnTo>
                  <a:pt x="2343705" y="585926"/>
                </a:lnTo>
                <a:cubicBezTo>
                  <a:pt x="2343705" y="262328"/>
                  <a:pt x="2606033" y="0"/>
                  <a:pt x="2929631" y="0"/>
                </a:cubicBezTo>
                <a:close/>
                <a:moveTo>
                  <a:pt x="1757778" y="0"/>
                </a:moveTo>
                <a:cubicBezTo>
                  <a:pt x="2081376" y="0"/>
                  <a:pt x="2343704" y="262328"/>
                  <a:pt x="2343704" y="585926"/>
                </a:cubicBezTo>
                <a:lnTo>
                  <a:pt x="1171852" y="585926"/>
                </a:lnTo>
                <a:cubicBezTo>
                  <a:pt x="1171852" y="262328"/>
                  <a:pt x="1434180" y="0"/>
                  <a:pt x="1757778" y="0"/>
                </a:cubicBezTo>
                <a:close/>
                <a:moveTo>
                  <a:pt x="585926" y="0"/>
                </a:moveTo>
                <a:cubicBezTo>
                  <a:pt x="909524" y="0"/>
                  <a:pt x="1171852" y="262328"/>
                  <a:pt x="1171852" y="585926"/>
                </a:cubicBezTo>
                <a:lnTo>
                  <a:pt x="0" y="585926"/>
                </a:lnTo>
                <a:cubicBezTo>
                  <a:pt x="0" y="262328"/>
                  <a:pt x="262328" y="0"/>
                  <a:pt x="58592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A6939-6A53-414F-AECB-0D7F17F8DC5D}"/>
              </a:ext>
            </a:extLst>
          </p:cNvPr>
          <p:cNvSpPr txBox="1"/>
          <p:nvPr/>
        </p:nvSpPr>
        <p:spPr>
          <a:xfrm>
            <a:off x="1153192" y="803749"/>
            <a:ext cx="9885614" cy="9164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	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Summary of Improvement that show result after improvement as follow </a:t>
            </a:r>
            <a:r>
              <a:rPr lang="da-DK" sz="1400" dirty="0">
                <a:latin typeface="Meiryo" panose="020B0604030504040204" pitchFamily="34" charset="-128"/>
                <a:ea typeface="Meiryo" panose="020B0604030504040204" pitchFamily="34" charset="-128"/>
              </a:rPr>
              <a:t>Store bag in bag box element can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reduce work time around 46.81% and Transfer slice for prepare Blade dressing and Pre-cut  element can Reduce work time around 33.33%</a:t>
            </a:r>
            <a:endParaRPr lang="en-US" sz="1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8569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DBEC44-2D6B-4985-A025-E2ABB7B2B3E4}"/>
              </a:ext>
            </a:extLst>
          </p:cNvPr>
          <p:cNvSpPr/>
          <p:nvPr/>
        </p:nvSpPr>
        <p:spPr>
          <a:xfrm>
            <a:off x="-2" y="-1"/>
            <a:ext cx="12192002" cy="618068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The results of Internship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72493-AFE5-4924-AA91-890789D0333B}"/>
              </a:ext>
            </a:extLst>
          </p:cNvPr>
          <p:cNvSpPr txBox="1"/>
          <p:nvPr/>
        </p:nvSpPr>
        <p:spPr>
          <a:xfrm>
            <a:off x="2772720" y="1688051"/>
            <a:ext cx="6646556" cy="4040386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To getting  practical work experience from internship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To learning preparing appropriate</a:t>
            </a:r>
            <a:r>
              <a:rPr lang="th-TH" sz="1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presentation</a:t>
            </a:r>
          </a:p>
          <a:p>
            <a:pPr>
              <a:lnSpc>
                <a:spcPct val="150000"/>
              </a:lnSpc>
            </a:pPr>
            <a:endParaRPr lang="th-TH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To learning apply work study with working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To learning how to deal with many problem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To practice analyze and solve the problem</a:t>
            </a:r>
            <a:endParaRPr lang="th-TH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C5E40-1DBA-475A-8140-D249337C67B2}"/>
              </a:ext>
            </a:extLst>
          </p:cNvPr>
          <p:cNvSpPr txBox="1"/>
          <p:nvPr/>
        </p:nvSpPr>
        <p:spPr>
          <a:xfrm>
            <a:off x="1059817" y="924459"/>
            <a:ext cx="10072363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Internship for 2 months (23 May 2022 – 27 July 2022), Monday – Friday (8.00 a.m. – 17.30 p.m.)</a:t>
            </a:r>
          </a:p>
        </p:txBody>
      </p:sp>
    </p:spTree>
    <p:extLst>
      <p:ext uri="{BB962C8B-B14F-4D97-AF65-F5344CB8AC3E}">
        <p14:creationId xmlns:p14="http://schemas.microsoft.com/office/powerpoint/2010/main" val="337106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8">
            <a:extLst>
              <a:ext uri="{FF2B5EF4-FFF2-40B4-BE49-F238E27FC236}">
                <a16:creationId xmlns:a16="http://schemas.microsoft.com/office/drawing/2014/main" id="{CA7DCA25-9692-4694-83C5-EEDC63048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956" y="3032090"/>
            <a:ext cx="4206088" cy="79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453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6B72604-8B42-493A-9911-905EDF0C0863}"/>
              </a:ext>
            </a:extLst>
          </p:cNvPr>
          <p:cNvSpPr/>
          <p:nvPr/>
        </p:nvSpPr>
        <p:spPr>
          <a:xfrm>
            <a:off x="8168640" y="3599847"/>
            <a:ext cx="4023360" cy="28236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9B9CD9-F049-4E0E-806A-9398C9A7381C}"/>
              </a:ext>
            </a:extLst>
          </p:cNvPr>
          <p:cNvSpPr txBox="1"/>
          <p:nvPr/>
        </p:nvSpPr>
        <p:spPr>
          <a:xfrm>
            <a:off x="4091759" y="194081"/>
            <a:ext cx="4251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Responsible Business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4BFDC-B564-4B0E-B87D-2FB124799068}"/>
              </a:ext>
            </a:extLst>
          </p:cNvPr>
          <p:cNvSpPr txBox="1"/>
          <p:nvPr/>
        </p:nvSpPr>
        <p:spPr>
          <a:xfrm>
            <a:off x="4053259" y="166813"/>
            <a:ext cx="4251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Responsible Business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2AAB1B-CCB5-429E-9471-CEF3BFCA903C}"/>
              </a:ext>
            </a:extLst>
          </p:cNvPr>
          <p:cNvSpPr/>
          <p:nvPr/>
        </p:nvSpPr>
        <p:spPr>
          <a:xfrm>
            <a:off x="1128003" y="1568908"/>
            <a:ext cx="2402969" cy="7122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Prepare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B497E2-533F-47CF-BAE2-CDD38F681FB6}"/>
              </a:ext>
            </a:extLst>
          </p:cNvPr>
          <p:cNvSpPr/>
          <p:nvPr/>
        </p:nvSpPr>
        <p:spPr>
          <a:xfrm>
            <a:off x="5098286" y="1568907"/>
            <a:ext cx="2136808" cy="7122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Assembly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A03962-F479-4A12-9A8B-E1225F312BBD}"/>
              </a:ext>
            </a:extLst>
          </p:cNvPr>
          <p:cNvSpPr/>
          <p:nvPr/>
        </p:nvSpPr>
        <p:spPr>
          <a:xfrm>
            <a:off x="8802408" y="1568906"/>
            <a:ext cx="2136808" cy="7122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Inspection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7D50D22-120B-4612-AD91-84F9CF7FAECA}"/>
              </a:ext>
            </a:extLst>
          </p:cNvPr>
          <p:cNvSpPr/>
          <p:nvPr/>
        </p:nvSpPr>
        <p:spPr>
          <a:xfrm>
            <a:off x="4073997" y="1694033"/>
            <a:ext cx="481263" cy="462013"/>
          </a:xfrm>
          <a:prstGeom prst="chevr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4E8CC6A-C7C9-4532-B466-270AB769C240}"/>
              </a:ext>
            </a:extLst>
          </p:cNvPr>
          <p:cNvSpPr/>
          <p:nvPr/>
        </p:nvSpPr>
        <p:spPr>
          <a:xfrm>
            <a:off x="7778119" y="1694033"/>
            <a:ext cx="481263" cy="462013"/>
          </a:xfrm>
          <a:prstGeom prst="chevr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4C7DC4-EC34-42E5-A339-517A87AB6D7E}"/>
              </a:ext>
            </a:extLst>
          </p:cNvPr>
          <p:cNvSpPr/>
          <p:nvPr/>
        </p:nvSpPr>
        <p:spPr>
          <a:xfrm>
            <a:off x="375594" y="2627404"/>
            <a:ext cx="1203158" cy="4716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Wafer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408CE6-B601-488A-9104-33FB9E33D11E}"/>
              </a:ext>
            </a:extLst>
          </p:cNvPr>
          <p:cNvGrpSpPr/>
          <p:nvPr/>
        </p:nvGrpSpPr>
        <p:grpSpPr>
          <a:xfrm>
            <a:off x="1744463" y="2548762"/>
            <a:ext cx="1436210" cy="628930"/>
            <a:chOff x="1744463" y="2038632"/>
            <a:chExt cx="1436210" cy="62893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F46CCF1-8798-4A58-AB27-C6084178BD6D}"/>
                </a:ext>
              </a:extLst>
            </p:cNvPr>
            <p:cNvSpPr/>
            <p:nvPr/>
          </p:nvSpPr>
          <p:spPr>
            <a:xfrm>
              <a:off x="1744463" y="2038632"/>
              <a:ext cx="1436210" cy="62893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E7507E-F049-4B19-8725-973BC945B242}"/>
                </a:ext>
              </a:extLst>
            </p:cNvPr>
            <p:cNvSpPr/>
            <p:nvPr/>
          </p:nvSpPr>
          <p:spPr>
            <a:xfrm>
              <a:off x="1860989" y="2115816"/>
              <a:ext cx="1203158" cy="471638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Seal Glass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B4A37-2F58-4D75-A38D-1DD0D1E4880B}"/>
              </a:ext>
            </a:extLst>
          </p:cNvPr>
          <p:cNvSpPr/>
          <p:nvPr/>
        </p:nvSpPr>
        <p:spPr>
          <a:xfrm>
            <a:off x="3372858" y="2636507"/>
            <a:ext cx="1203158" cy="4716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B-Frame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51F65E-8CE1-4386-B102-E15D3ADABF97}"/>
              </a:ext>
            </a:extLst>
          </p:cNvPr>
          <p:cNvSpPr/>
          <p:nvPr/>
        </p:nvSpPr>
        <p:spPr>
          <a:xfrm>
            <a:off x="0" y="3533511"/>
            <a:ext cx="4023360" cy="28899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B54206-4A23-4B50-8887-A9194611FAD9}"/>
              </a:ext>
            </a:extLst>
          </p:cNvPr>
          <p:cNvSpPr/>
          <p:nvPr/>
        </p:nvSpPr>
        <p:spPr>
          <a:xfrm>
            <a:off x="-1" y="3397008"/>
            <a:ext cx="12192000" cy="4716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Seal</a:t>
            </a:r>
            <a:r>
              <a:rPr lang="en-US" sz="20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Glass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70E6869-423B-4836-A062-A9041A458B92}"/>
              </a:ext>
            </a:extLst>
          </p:cNvPr>
          <p:cNvSpPr/>
          <p:nvPr/>
        </p:nvSpPr>
        <p:spPr>
          <a:xfrm>
            <a:off x="1128003" y="4007080"/>
            <a:ext cx="1669983" cy="5314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SGMT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8B3B9FF-D7A5-4076-B2B2-F4440DC4AC7C}"/>
              </a:ext>
            </a:extLst>
          </p:cNvPr>
          <p:cNvSpPr/>
          <p:nvPr/>
        </p:nvSpPr>
        <p:spPr>
          <a:xfrm>
            <a:off x="5293196" y="4007080"/>
            <a:ext cx="1669983" cy="5590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SGDG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070A1DA-720B-4174-A077-BE5FD16580C7}"/>
              </a:ext>
            </a:extLst>
          </p:cNvPr>
          <p:cNvSpPr/>
          <p:nvPr/>
        </p:nvSpPr>
        <p:spPr>
          <a:xfrm>
            <a:off x="9345328" y="4034225"/>
            <a:ext cx="1669984" cy="5534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SGPS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CD168847-1F52-4C9F-9F34-35114A8EA65F}"/>
              </a:ext>
            </a:extLst>
          </p:cNvPr>
          <p:cNvSpPr/>
          <p:nvPr/>
        </p:nvSpPr>
        <p:spPr>
          <a:xfrm>
            <a:off x="3797232" y="4034225"/>
            <a:ext cx="481263" cy="462013"/>
          </a:xfrm>
          <a:prstGeom prst="chevr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B7B7CB32-11B9-49DA-8A3D-79D1862103CA}"/>
              </a:ext>
            </a:extLst>
          </p:cNvPr>
          <p:cNvSpPr/>
          <p:nvPr/>
        </p:nvSpPr>
        <p:spPr>
          <a:xfrm>
            <a:off x="7942512" y="4087512"/>
            <a:ext cx="481263" cy="462013"/>
          </a:xfrm>
          <a:prstGeom prst="chevr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B8619D-D372-4E05-8F28-A705AAA3B23B}"/>
              </a:ext>
            </a:extLst>
          </p:cNvPr>
          <p:cNvSpPr txBox="1"/>
          <p:nvPr/>
        </p:nvSpPr>
        <p:spPr>
          <a:xfrm>
            <a:off x="1036449" y="4929875"/>
            <a:ext cx="104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Mount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C44CFC-761B-4D5C-A650-0D79AFE70574}"/>
              </a:ext>
            </a:extLst>
          </p:cNvPr>
          <p:cNvSpPr txBox="1"/>
          <p:nvPr/>
        </p:nvSpPr>
        <p:spPr>
          <a:xfrm>
            <a:off x="4929392" y="4978480"/>
            <a:ext cx="250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Change Blade (Z1,Z2)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2D1BBD-FA52-437C-B021-94EAE140A14F}"/>
              </a:ext>
            </a:extLst>
          </p:cNvPr>
          <p:cNvSpPr txBox="1"/>
          <p:nvPr/>
        </p:nvSpPr>
        <p:spPr>
          <a:xfrm>
            <a:off x="1128003" y="5313717"/>
            <a:ext cx="1963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Prepare, Start lot, </a:t>
            </a:r>
          </a:p>
          <a:p>
            <a:r>
              <a:rPr lang="en-US" dirty="0"/>
              <a:t>Operation, Record, </a:t>
            </a:r>
          </a:p>
          <a:p>
            <a:r>
              <a:rPr lang="en-US" dirty="0"/>
              <a:t>End lot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44D9FB-DA98-4354-9FF1-D22FDC9EFD6D}"/>
              </a:ext>
            </a:extLst>
          </p:cNvPr>
          <p:cNvSpPr txBox="1"/>
          <p:nvPr/>
        </p:nvSpPr>
        <p:spPr>
          <a:xfrm>
            <a:off x="5098286" y="5396365"/>
            <a:ext cx="2592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Prepare, Operation, </a:t>
            </a:r>
          </a:p>
          <a:p>
            <a:r>
              <a:rPr lang="en-US" dirty="0"/>
              <a:t>Record, Measurement 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43F7607-F41D-41EA-BC4D-0644D431DBBC}"/>
              </a:ext>
            </a:extLst>
          </p:cNvPr>
          <p:cNvCxnSpPr>
            <a:cxnSpLocks/>
            <a:stCxn id="9" idx="0"/>
            <a:endCxn id="12" idx="0"/>
          </p:cNvCxnSpPr>
          <p:nvPr/>
        </p:nvCxnSpPr>
        <p:spPr>
          <a:xfrm rot="16200000" flipH="1">
            <a:off x="2471253" y="1133323"/>
            <a:ext cx="9103" cy="2997264"/>
          </a:xfrm>
          <a:prstGeom prst="bentConnector3">
            <a:avLst>
              <a:gd name="adj1" fmla="val -2162474"/>
            </a:avLst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 descr="A brushstroke">
            <a:extLst>
              <a:ext uri="{FF2B5EF4-FFF2-40B4-BE49-F238E27FC236}">
                <a16:creationId xmlns:a16="http://schemas.microsoft.com/office/drawing/2014/main" id="{C4C9156B-C909-48B3-98CE-85E1C3D042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5818" b="40338"/>
          <a:stretch/>
        </p:blipFill>
        <p:spPr>
          <a:xfrm>
            <a:off x="3372858" y="517591"/>
            <a:ext cx="5814893" cy="3660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83B9D5-23A5-4069-B935-395E4DAE60D2}"/>
              </a:ext>
            </a:extLst>
          </p:cNvPr>
          <p:cNvSpPr txBox="1"/>
          <p:nvPr/>
        </p:nvSpPr>
        <p:spPr>
          <a:xfrm>
            <a:off x="2834689" y="1010502"/>
            <a:ext cx="658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Responsible business is Image Sensor in part of SG Mount and SGDG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30732DE-5240-41C1-B193-F30B8E8DF33F}"/>
              </a:ext>
            </a:extLst>
          </p:cNvPr>
          <p:cNvGrpSpPr/>
          <p:nvPr/>
        </p:nvGrpSpPr>
        <p:grpSpPr>
          <a:xfrm>
            <a:off x="1612466" y="4425261"/>
            <a:ext cx="618157" cy="743723"/>
            <a:chOff x="1612466" y="4425261"/>
            <a:chExt cx="618157" cy="743723"/>
          </a:xfrm>
        </p:grpSpPr>
        <p:pic>
          <p:nvPicPr>
            <p:cNvPr id="36" name="Graphic 35" descr="Caret Down with solid fill">
              <a:extLst>
                <a:ext uri="{FF2B5EF4-FFF2-40B4-BE49-F238E27FC236}">
                  <a16:creationId xmlns:a16="http://schemas.microsoft.com/office/drawing/2014/main" id="{04BA2A61-0165-4C96-8AD6-7836D651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2466" y="4425261"/>
              <a:ext cx="611357" cy="611357"/>
            </a:xfrm>
            <a:prstGeom prst="rect">
              <a:avLst/>
            </a:prstGeom>
          </p:spPr>
        </p:pic>
        <p:pic>
          <p:nvPicPr>
            <p:cNvPr id="43" name="Graphic 42" descr="Caret Down with solid fill">
              <a:extLst>
                <a:ext uri="{FF2B5EF4-FFF2-40B4-BE49-F238E27FC236}">
                  <a16:creationId xmlns:a16="http://schemas.microsoft.com/office/drawing/2014/main" id="{5C9C574D-1900-448C-9CA3-5A89A3779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9266" y="4557627"/>
              <a:ext cx="611357" cy="611357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840D20-637D-42A7-BE78-B41C7B403B0A}"/>
              </a:ext>
            </a:extLst>
          </p:cNvPr>
          <p:cNvGrpSpPr/>
          <p:nvPr/>
        </p:nvGrpSpPr>
        <p:grpSpPr>
          <a:xfrm>
            <a:off x="5869698" y="4425261"/>
            <a:ext cx="618157" cy="743723"/>
            <a:chOff x="1612466" y="4425261"/>
            <a:chExt cx="618157" cy="743723"/>
          </a:xfrm>
        </p:grpSpPr>
        <p:pic>
          <p:nvPicPr>
            <p:cNvPr id="45" name="Graphic 44" descr="Caret Down with solid fill">
              <a:extLst>
                <a:ext uri="{FF2B5EF4-FFF2-40B4-BE49-F238E27FC236}">
                  <a16:creationId xmlns:a16="http://schemas.microsoft.com/office/drawing/2014/main" id="{E6CAA04F-58E2-4712-883D-8A683B557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2466" y="4425261"/>
              <a:ext cx="611357" cy="611357"/>
            </a:xfrm>
            <a:prstGeom prst="rect">
              <a:avLst/>
            </a:prstGeom>
          </p:spPr>
        </p:pic>
        <p:pic>
          <p:nvPicPr>
            <p:cNvPr id="47" name="Graphic 46" descr="Caret Down with solid fill">
              <a:extLst>
                <a:ext uri="{FF2B5EF4-FFF2-40B4-BE49-F238E27FC236}">
                  <a16:creationId xmlns:a16="http://schemas.microsoft.com/office/drawing/2014/main" id="{FE4ACFF1-05E3-476E-8601-FA1355F7C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9266" y="4557627"/>
              <a:ext cx="611357" cy="611357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720B93-0F9D-4771-9FD5-054BBC4CA3C5}"/>
              </a:ext>
            </a:extLst>
          </p:cNvPr>
          <p:cNvGrpSpPr/>
          <p:nvPr/>
        </p:nvGrpSpPr>
        <p:grpSpPr>
          <a:xfrm>
            <a:off x="9888437" y="4549525"/>
            <a:ext cx="618157" cy="743723"/>
            <a:chOff x="1612466" y="4425261"/>
            <a:chExt cx="618157" cy="743723"/>
          </a:xfrm>
        </p:grpSpPr>
        <p:pic>
          <p:nvPicPr>
            <p:cNvPr id="40" name="Graphic 39" descr="Caret Down with solid fill">
              <a:extLst>
                <a:ext uri="{FF2B5EF4-FFF2-40B4-BE49-F238E27FC236}">
                  <a16:creationId xmlns:a16="http://schemas.microsoft.com/office/drawing/2014/main" id="{BE83E862-F18B-4928-87AE-97EB3BF3C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2466" y="4425261"/>
              <a:ext cx="611357" cy="611357"/>
            </a:xfrm>
            <a:prstGeom prst="rect">
              <a:avLst/>
            </a:prstGeom>
          </p:spPr>
        </p:pic>
        <p:pic>
          <p:nvPicPr>
            <p:cNvPr id="41" name="Graphic 40" descr="Caret Down with solid fill">
              <a:extLst>
                <a:ext uri="{FF2B5EF4-FFF2-40B4-BE49-F238E27FC236}">
                  <a16:creationId xmlns:a16="http://schemas.microsoft.com/office/drawing/2014/main" id="{7B03700C-8748-4513-866C-DA06A377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9266" y="4557627"/>
              <a:ext cx="611357" cy="611357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1E2DB6C-BF75-425E-AECE-1B2BFFD4965C}"/>
              </a:ext>
            </a:extLst>
          </p:cNvPr>
          <p:cNvSpPr txBox="1"/>
          <p:nvPr/>
        </p:nvSpPr>
        <p:spPr>
          <a:xfrm>
            <a:off x="8963320" y="5182394"/>
            <a:ext cx="259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 by </a:t>
            </a:r>
            <a:r>
              <a:rPr lang="en-US" dirty="0" err="1"/>
              <a:t>Siriwat</a:t>
            </a:r>
            <a:r>
              <a:rPr lang="en-US" dirty="0"/>
              <a:t>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91CD2D-9EB3-4F6B-815F-A38B5B424AC6}"/>
              </a:ext>
            </a:extLst>
          </p:cNvPr>
          <p:cNvCxnSpPr>
            <a:stCxn id="34" idx="0"/>
          </p:cNvCxnSpPr>
          <p:nvPr/>
        </p:nvCxnSpPr>
        <p:spPr>
          <a:xfrm flipV="1">
            <a:off x="2462568" y="2281175"/>
            <a:ext cx="1232" cy="267587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4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/>
      </p:transition>
    </mc:Choice>
    <mc:Fallback xmlns="">
      <p:transition spd="slow">
        <p:strip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3" grpId="0"/>
      <p:bldP spid="24" grpId="0"/>
      <p:bldP spid="26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An organic shape">
            <a:extLst>
              <a:ext uri="{FF2B5EF4-FFF2-40B4-BE49-F238E27FC236}">
                <a16:creationId xmlns:a16="http://schemas.microsoft.com/office/drawing/2014/main" id="{C544F609-7D2F-4A67-9B4B-2B885A614C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6" t="14315" r="12068" b="15540"/>
          <a:stretch/>
        </p:blipFill>
        <p:spPr>
          <a:xfrm>
            <a:off x="4099891" y="569135"/>
            <a:ext cx="3992218" cy="36863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ACB1CD-E9CA-4EB4-954F-E3959BBB97BC}"/>
              </a:ext>
            </a:extLst>
          </p:cNvPr>
          <p:cNvSpPr txBox="1"/>
          <p:nvPr/>
        </p:nvSpPr>
        <p:spPr>
          <a:xfrm>
            <a:off x="4550550" y="2267140"/>
            <a:ext cx="3312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SG Mount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16B44-E01B-4828-A68A-604D9F58FE56}"/>
              </a:ext>
            </a:extLst>
          </p:cNvPr>
          <p:cNvSpPr txBox="1"/>
          <p:nvPr/>
        </p:nvSpPr>
        <p:spPr>
          <a:xfrm rot="16200000">
            <a:off x="-3386834" y="2062958"/>
            <a:ext cx="72250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 </a:t>
            </a:r>
            <a:r>
              <a:rPr lang="en-US" sz="96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. . . . . . . .   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FC5A74-422D-4949-8712-064CC3927254}"/>
              </a:ext>
            </a:extLst>
          </p:cNvPr>
          <p:cNvSpPr txBox="1"/>
          <p:nvPr/>
        </p:nvSpPr>
        <p:spPr>
          <a:xfrm rot="16200000">
            <a:off x="7794643" y="2062957"/>
            <a:ext cx="72250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 </a:t>
            </a:r>
            <a:r>
              <a:rPr lang="en-US" sz="9600" b="1" dirty="0">
                <a:solidFill>
                  <a:schemeClr val="accent5">
                    <a:lumMod val="75000"/>
                  </a:schemeClr>
                </a:solidFill>
                <a:latin typeface="Bauhaus 93" panose="04030905020B02020C02" pitchFamily="82" charset="0"/>
              </a:rPr>
              <a:t>. . . . . . . .   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B87F7A-F7C0-40FB-B954-51BED38DB0E4}"/>
              </a:ext>
            </a:extLst>
          </p:cNvPr>
          <p:cNvGrpSpPr/>
          <p:nvPr/>
        </p:nvGrpSpPr>
        <p:grpSpPr>
          <a:xfrm>
            <a:off x="2390252" y="4695354"/>
            <a:ext cx="7628393" cy="1347245"/>
            <a:chOff x="1981200" y="4745979"/>
            <a:chExt cx="7628393" cy="13472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11AD7D-CB5C-4A18-A7AE-B77A19510753}"/>
                </a:ext>
              </a:extLst>
            </p:cNvPr>
            <p:cNvSpPr txBox="1"/>
            <p:nvPr/>
          </p:nvSpPr>
          <p:spPr>
            <a:xfrm>
              <a:off x="4306710" y="4958357"/>
              <a:ext cx="2236305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arenR"/>
              </a:pP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IPO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arenR"/>
              </a:pP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Flow Operation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6ACEC4C-6ABF-447E-AED2-290E19D6DA43}"/>
                </a:ext>
              </a:extLst>
            </p:cNvPr>
            <p:cNvSpPr/>
            <p:nvPr/>
          </p:nvSpPr>
          <p:spPr>
            <a:xfrm>
              <a:off x="2226385" y="5056201"/>
              <a:ext cx="1623986" cy="69301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AGENDA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B315AD-4CD6-47E5-82A5-463B5F4A6CDE}"/>
                </a:ext>
              </a:extLst>
            </p:cNvPr>
            <p:cNvSpPr txBox="1"/>
            <p:nvPr/>
          </p:nvSpPr>
          <p:spPr>
            <a:xfrm>
              <a:off x="6999354" y="4958356"/>
              <a:ext cx="2490969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3) Flow Diagram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4) Report of Process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5BB36A6-1481-423E-B411-66DE02704DE7}"/>
                </a:ext>
              </a:extLst>
            </p:cNvPr>
            <p:cNvSpPr/>
            <p:nvPr/>
          </p:nvSpPr>
          <p:spPr>
            <a:xfrm>
              <a:off x="1981200" y="4745979"/>
              <a:ext cx="7628393" cy="1347245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5772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224A93-6F60-40ED-9B01-0B1456291607}"/>
              </a:ext>
            </a:extLst>
          </p:cNvPr>
          <p:cNvSpPr/>
          <p:nvPr/>
        </p:nvSpPr>
        <p:spPr>
          <a:xfrm>
            <a:off x="170649" y="1062402"/>
            <a:ext cx="3840480" cy="5103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D19847-323C-4B05-B334-482F0D09B674}"/>
              </a:ext>
            </a:extLst>
          </p:cNvPr>
          <p:cNvSpPr/>
          <p:nvPr/>
        </p:nvSpPr>
        <p:spPr>
          <a:xfrm>
            <a:off x="4175760" y="1062402"/>
            <a:ext cx="3840480" cy="5103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7F12E-0849-4765-AE9C-080B2BEECEFB}"/>
              </a:ext>
            </a:extLst>
          </p:cNvPr>
          <p:cNvSpPr/>
          <p:nvPr/>
        </p:nvSpPr>
        <p:spPr>
          <a:xfrm>
            <a:off x="8175612" y="1062402"/>
            <a:ext cx="3840480" cy="5103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6A9E9B-DE66-4449-81D0-97E5ED8C2059}"/>
              </a:ext>
            </a:extLst>
          </p:cNvPr>
          <p:cNvGrpSpPr/>
          <p:nvPr/>
        </p:nvGrpSpPr>
        <p:grpSpPr>
          <a:xfrm>
            <a:off x="1222744" y="770409"/>
            <a:ext cx="1743739" cy="584791"/>
            <a:chOff x="1222744" y="770409"/>
            <a:chExt cx="1743739" cy="58479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0D87A96-D3C0-4147-9FAE-19F641F610E6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DCCEF36-4222-48A7-9594-099FC6B616B3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Input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66A3C3-72BA-4836-83D3-41CA828CB9E2}"/>
              </a:ext>
            </a:extLst>
          </p:cNvPr>
          <p:cNvGrpSpPr/>
          <p:nvPr/>
        </p:nvGrpSpPr>
        <p:grpSpPr>
          <a:xfrm>
            <a:off x="5224130" y="770409"/>
            <a:ext cx="1743739" cy="584791"/>
            <a:chOff x="1222744" y="770409"/>
            <a:chExt cx="1743739" cy="58479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1F05AEB-8014-457B-974C-630FFE6F173C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1973524E-BC60-4B64-B952-99B309C3C26A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Process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F858BCD-D49E-487D-AB83-AF3CCDD57313}"/>
              </a:ext>
            </a:extLst>
          </p:cNvPr>
          <p:cNvGrpSpPr/>
          <p:nvPr/>
        </p:nvGrpSpPr>
        <p:grpSpPr>
          <a:xfrm>
            <a:off x="9234142" y="770409"/>
            <a:ext cx="1743739" cy="584791"/>
            <a:chOff x="1222744" y="770409"/>
            <a:chExt cx="1743739" cy="584791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C0E015F-AC79-49C2-9CD7-69D9DAB99682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E171AB2-8538-457C-B189-E5E30A124514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Output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63C0262-F5A3-40F5-9251-8992319B45BA}"/>
              </a:ext>
            </a:extLst>
          </p:cNvPr>
          <p:cNvSpPr/>
          <p:nvPr/>
        </p:nvSpPr>
        <p:spPr>
          <a:xfrm>
            <a:off x="6137541" y="1807410"/>
            <a:ext cx="1895251" cy="1599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3366"/>
              </a:solidFill>
              <a:latin typeface="Amasis MT Pro" panose="020405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EF74-6D16-4149-BA48-8C1641A08D29}"/>
              </a:ext>
            </a:extLst>
          </p:cNvPr>
          <p:cNvSpPr txBox="1"/>
          <p:nvPr/>
        </p:nvSpPr>
        <p:spPr>
          <a:xfrm>
            <a:off x="1821633" y="2106591"/>
            <a:ext cx="2472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Plate Glass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CCC6A-F33B-4575-AF90-F224E050550A}"/>
              </a:ext>
            </a:extLst>
          </p:cNvPr>
          <p:cNvSpPr txBox="1"/>
          <p:nvPr/>
        </p:nvSpPr>
        <p:spPr>
          <a:xfrm>
            <a:off x="4277315" y="4352260"/>
            <a:ext cx="3720451" cy="1756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Take plate glass into ring frame and </a:t>
            </a:r>
            <a:br>
              <a:rPr lang="en-US" sz="1400" dirty="0">
                <a:solidFill>
                  <a:schemeClr val="accent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use air gun to clean surface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Run machine to mount plate glass  </a:t>
            </a:r>
            <a:br>
              <a:rPr lang="en-US" sz="1400" dirty="0">
                <a:solidFill>
                  <a:schemeClr val="accent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with UV sheet and ring frame</a:t>
            </a: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3. Put plate glass after mount into </a:t>
            </a:r>
            <a:br>
              <a:rPr lang="en-US" sz="1400" dirty="0">
                <a:solidFill>
                  <a:schemeClr val="accent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magazine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4743B0-36CA-4E16-9A20-B1731591E8B8}"/>
              </a:ext>
            </a:extLst>
          </p:cNvPr>
          <p:cNvSpPr txBox="1"/>
          <p:nvPr/>
        </p:nvSpPr>
        <p:spPr>
          <a:xfrm>
            <a:off x="8866412" y="3881823"/>
            <a:ext cx="2472266" cy="636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Plate glass after Mount process in magazine</a:t>
            </a:r>
          </a:p>
        </p:txBody>
      </p:sp>
      <p:pic>
        <p:nvPicPr>
          <p:cNvPr id="8" name="Picture 7" descr="A picture containing blue&#10;&#10;Description automatically generated">
            <a:extLst>
              <a:ext uri="{FF2B5EF4-FFF2-40B4-BE49-F238E27FC236}">
                <a16:creationId xmlns:a16="http://schemas.microsoft.com/office/drawing/2014/main" id="{551F47CF-FF3B-4E65-9139-EC4F80A29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88" y="4623618"/>
            <a:ext cx="1409988" cy="1346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F6378F6A-9ECD-47F5-9923-C14BD2E76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650" y="2952274"/>
            <a:ext cx="2250083" cy="12656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332B261-DD98-4F2A-80D0-9C812176C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650" y="1557725"/>
            <a:ext cx="2250083" cy="12656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FFA0F2F-0854-4CE3-B065-9CFF28FCA87E}"/>
              </a:ext>
            </a:extLst>
          </p:cNvPr>
          <p:cNvSpPr txBox="1"/>
          <p:nvPr/>
        </p:nvSpPr>
        <p:spPr>
          <a:xfrm>
            <a:off x="1818145" y="3631512"/>
            <a:ext cx="2472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Ring Frame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21373E-0827-4C4F-860D-F7F780518EE4}"/>
              </a:ext>
            </a:extLst>
          </p:cNvPr>
          <p:cNvSpPr txBox="1"/>
          <p:nvPr/>
        </p:nvSpPr>
        <p:spPr>
          <a:xfrm>
            <a:off x="1814831" y="5093624"/>
            <a:ext cx="2472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UV sheet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D4CA13-DD4A-43C5-BC28-0D6C687B5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11" y="1519602"/>
            <a:ext cx="1549342" cy="14174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indoor, toilet&#10;&#10;Description automatically generated">
            <a:extLst>
              <a:ext uri="{FF2B5EF4-FFF2-40B4-BE49-F238E27FC236}">
                <a16:creationId xmlns:a16="http://schemas.microsoft.com/office/drawing/2014/main" id="{21576D38-D988-44AA-A293-7899F1C3FA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7" t="8737" r="24856" b="2491"/>
          <a:stretch/>
        </p:blipFill>
        <p:spPr>
          <a:xfrm>
            <a:off x="9013114" y="1591568"/>
            <a:ext cx="2178861" cy="21041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 descr="A picture containing text, indoor, cluttered&#10;&#10;Description automatically generated">
            <a:extLst>
              <a:ext uri="{FF2B5EF4-FFF2-40B4-BE49-F238E27FC236}">
                <a16:creationId xmlns:a16="http://schemas.microsoft.com/office/drawing/2014/main" id="{8E04BC19-8440-4EF0-A8A4-EFFCC417BC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58" b="11656"/>
          <a:stretch/>
        </p:blipFill>
        <p:spPr>
          <a:xfrm>
            <a:off x="428512" y="3109954"/>
            <a:ext cx="1759540" cy="13260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347B040A-538D-46AD-997D-5B62C9A70364}"/>
              </a:ext>
            </a:extLst>
          </p:cNvPr>
          <p:cNvSpPr/>
          <p:nvPr/>
        </p:nvSpPr>
        <p:spPr>
          <a:xfrm>
            <a:off x="-1" y="0"/>
            <a:ext cx="5133975" cy="631302"/>
          </a:xfrm>
          <a:prstGeom prst="homePlate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IPO of SG Mount</a:t>
            </a:r>
          </a:p>
        </p:txBody>
      </p:sp>
    </p:spTree>
    <p:extLst>
      <p:ext uri="{BB962C8B-B14F-4D97-AF65-F5344CB8AC3E}">
        <p14:creationId xmlns:p14="http://schemas.microsoft.com/office/powerpoint/2010/main" val="2050291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FA079B-E032-4656-8CE5-2F25E7A1C8FD}"/>
              </a:ext>
            </a:extLst>
          </p:cNvPr>
          <p:cNvSpPr/>
          <p:nvPr/>
        </p:nvSpPr>
        <p:spPr>
          <a:xfrm>
            <a:off x="8527980" y="0"/>
            <a:ext cx="3664017" cy="64293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EC9663-EFA5-4504-A8B9-E7B4BF5EB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894622"/>
              </p:ext>
            </p:extLst>
          </p:nvPr>
        </p:nvGraphicFramePr>
        <p:xfrm>
          <a:off x="154002" y="2750730"/>
          <a:ext cx="8229872" cy="24753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9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6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8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89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2939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Activity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Element</a:t>
                      </a:r>
                      <a:endParaRPr lang="th-TH" sz="12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Plan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(times)</a:t>
                      </a:r>
                      <a:endParaRPr lang="th-TH" sz="12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Standard 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ime (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mm:ss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sz="1100" dirty="0">
                        <a:solidFill>
                          <a:schemeClr val="bg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Average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time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mm:ss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Frequency</a:t>
                      </a:r>
                      <a:endParaRPr lang="th-TH" sz="12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/ lot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Total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time</a:t>
                      </a:r>
                      <a:endParaRPr lang="th-TH" sz="1200" baseline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algn="ctr"/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/ lot</a:t>
                      </a:r>
                    </a:p>
                    <a:p>
                      <a:pPr algn="ctr"/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(</a:t>
                      </a:r>
                      <a:r>
                        <a:rPr lang="en-US" sz="1200" baseline="0" dirty="0" err="1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mm:ss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)</a:t>
                      </a:r>
                      <a:endParaRPr lang="en-US" sz="12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939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1st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2nd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27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1. Prepare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17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03:49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04:36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04:23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04:16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04:16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27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2. Mount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7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28:21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27:02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35:15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30:12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30</a:t>
                      </a:r>
                      <a:r>
                        <a:rPr lang="th-TH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:</a:t>
                      </a:r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12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27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3.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After </a:t>
                      </a:r>
                    </a:p>
                    <a:p>
                      <a:pPr algn="l"/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(End lot, Record)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14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06:35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06:59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07:52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07:09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07</a:t>
                      </a:r>
                      <a:r>
                        <a:rPr lang="th-TH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:</a:t>
                      </a:r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09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83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Total</a:t>
                      </a:r>
                      <a:endParaRPr lang="th-TH" sz="1200" b="1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38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12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38:44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38:37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47:31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41:37</a:t>
                      </a:r>
                      <a:endParaRPr lang="th-TH" sz="1200" b="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200" b="0" dirty="0">
                        <a:solidFill>
                          <a:schemeClr val="bg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41:37</a:t>
                      </a:r>
                      <a:endParaRPr lang="th-TH" sz="1200" b="1" dirty="0">
                        <a:solidFill>
                          <a:schemeClr val="bg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B9AE7BA-1EA6-47D2-860A-5F539D50A640}"/>
              </a:ext>
            </a:extLst>
          </p:cNvPr>
          <p:cNvSpPr/>
          <p:nvPr/>
        </p:nvSpPr>
        <p:spPr>
          <a:xfrm>
            <a:off x="-1" y="630936"/>
            <a:ext cx="8527982" cy="63130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Standard time summary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A0AD91-5292-467B-8D67-D17AB4DAB00E}"/>
              </a:ext>
            </a:extLst>
          </p:cNvPr>
          <p:cNvSpPr/>
          <p:nvPr/>
        </p:nvSpPr>
        <p:spPr>
          <a:xfrm>
            <a:off x="8527981" y="630936"/>
            <a:ext cx="3664018" cy="63130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Flow Operation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438DAC-2326-421E-B465-F8194809DD02}"/>
              </a:ext>
            </a:extLst>
          </p:cNvPr>
          <p:cNvSpPr/>
          <p:nvPr/>
        </p:nvSpPr>
        <p:spPr>
          <a:xfrm>
            <a:off x="-2" y="0"/>
            <a:ext cx="12192002" cy="631302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SG Mount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ECC28A-63F7-4B1E-B5B1-3B5AF8E460BB}"/>
              </a:ext>
            </a:extLst>
          </p:cNvPr>
          <p:cNvSpPr/>
          <p:nvPr/>
        </p:nvSpPr>
        <p:spPr>
          <a:xfrm>
            <a:off x="9388122" y="4871752"/>
            <a:ext cx="1964274" cy="49678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RECORD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FCE892F-B922-4207-BB1C-75B800247A95}"/>
              </a:ext>
            </a:extLst>
          </p:cNvPr>
          <p:cNvSpPr/>
          <p:nvPr/>
        </p:nvSpPr>
        <p:spPr>
          <a:xfrm>
            <a:off x="8923933" y="1387124"/>
            <a:ext cx="2889504" cy="59482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Plate Glass box from W/H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E24E09-C559-4E39-982A-C25A95F2CFC1}"/>
              </a:ext>
            </a:extLst>
          </p:cNvPr>
          <p:cNvSpPr/>
          <p:nvPr/>
        </p:nvSpPr>
        <p:spPr>
          <a:xfrm>
            <a:off x="8923933" y="5709666"/>
            <a:ext cx="2886356" cy="59482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SGDG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80DC275-7D2C-4CD1-8343-340B694D4350}"/>
              </a:ext>
            </a:extLst>
          </p:cNvPr>
          <p:cNvSpPr/>
          <p:nvPr/>
        </p:nvSpPr>
        <p:spPr>
          <a:xfrm>
            <a:off x="9388122" y="4049591"/>
            <a:ext cx="1964274" cy="49678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END LOT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EBDD35B-4998-4C4A-B54E-22A6FA1BF51F}"/>
              </a:ext>
            </a:extLst>
          </p:cNvPr>
          <p:cNvSpPr/>
          <p:nvPr/>
        </p:nvSpPr>
        <p:spPr>
          <a:xfrm>
            <a:off x="9388122" y="3194711"/>
            <a:ext cx="1964274" cy="49678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MOUNT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ABAF180-0C3E-43C4-83EE-3BF609C3FFB0}"/>
              </a:ext>
            </a:extLst>
          </p:cNvPr>
          <p:cNvSpPr/>
          <p:nvPr/>
        </p:nvSpPr>
        <p:spPr>
          <a:xfrm>
            <a:off x="9388122" y="2349377"/>
            <a:ext cx="1964274" cy="49678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PREPARE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654CF68-868F-4985-9F14-FEB61E5CFD2A}"/>
              </a:ext>
            </a:extLst>
          </p:cNvPr>
          <p:cNvSpPr/>
          <p:nvPr/>
        </p:nvSpPr>
        <p:spPr>
          <a:xfrm rot="5400000">
            <a:off x="10233099" y="2050763"/>
            <a:ext cx="274320" cy="274320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9FB6C875-6082-4ED4-97EB-E706644F89C7}"/>
              </a:ext>
            </a:extLst>
          </p:cNvPr>
          <p:cNvSpPr/>
          <p:nvPr/>
        </p:nvSpPr>
        <p:spPr>
          <a:xfrm rot="5400000">
            <a:off x="10233099" y="2871229"/>
            <a:ext cx="274320" cy="274320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9E891863-64E2-43BE-AA8A-A0FAD889AB81}"/>
              </a:ext>
            </a:extLst>
          </p:cNvPr>
          <p:cNvSpPr/>
          <p:nvPr/>
        </p:nvSpPr>
        <p:spPr>
          <a:xfrm rot="5400000">
            <a:off x="10233099" y="3733047"/>
            <a:ext cx="274320" cy="274320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176DD4D6-9F5F-4194-9F77-FB3B9781CB3B}"/>
              </a:ext>
            </a:extLst>
          </p:cNvPr>
          <p:cNvSpPr/>
          <p:nvPr/>
        </p:nvSpPr>
        <p:spPr>
          <a:xfrm rot="5400000">
            <a:off x="10233099" y="4570670"/>
            <a:ext cx="274320" cy="274320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190885C7-16F3-4851-ADDB-810E9F1859EB}"/>
              </a:ext>
            </a:extLst>
          </p:cNvPr>
          <p:cNvSpPr/>
          <p:nvPr/>
        </p:nvSpPr>
        <p:spPr>
          <a:xfrm rot="5400000">
            <a:off x="10223573" y="5392831"/>
            <a:ext cx="274320" cy="274320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783E01-D1C1-4CE9-A0B8-D9DD9C775647}"/>
              </a:ext>
            </a:extLst>
          </p:cNvPr>
          <p:cNvSpPr txBox="1"/>
          <p:nvPr/>
        </p:nvSpPr>
        <p:spPr>
          <a:xfrm>
            <a:off x="644956" y="1493064"/>
            <a:ext cx="699048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	SG Mount has 3 activities, 38 elements and total average time is 41 minutes 37 seconds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2CBB8-6486-430D-80E4-06C84C07ED04}"/>
              </a:ext>
            </a:extLst>
          </p:cNvPr>
          <p:cNvSpPr txBox="1"/>
          <p:nvPr/>
        </p:nvSpPr>
        <p:spPr>
          <a:xfrm>
            <a:off x="7062597" y="5364936"/>
            <a:ext cx="139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 lot = 40 slices</a:t>
            </a:r>
          </a:p>
        </p:txBody>
      </p:sp>
    </p:spTree>
    <p:extLst>
      <p:ext uri="{BB962C8B-B14F-4D97-AF65-F5344CB8AC3E}">
        <p14:creationId xmlns:p14="http://schemas.microsoft.com/office/powerpoint/2010/main" val="521148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A5BAA8-BA6E-4899-87F3-316C19188EE8}"/>
              </a:ext>
            </a:extLst>
          </p:cNvPr>
          <p:cNvSpPr/>
          <p:nvPr/>
        </p:nvSpPr>
        <p:spPr>
          <a:xfrm>
            <a:off x="-2" y="0"/>
            <a:ext cx="12192002" cy="631302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Flow Diagram of SG Mount</a:t>
            </a:r>
          </a:p>
        </p:txBody>
      </p:sp>
      <p:pic>
        <p:nvPicPr>
          <p:cNvPr id="4" name="Picture 3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639B225F-134B-43FD-8ED1-5D30361567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521"/>
          <a:stretch/>
        </p:blipFill>
        <p:spPr>
          <a:xfrm>
            <a:off x="257024" y="1013627"/>
            <a:ext cx="3572302" cy="35520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1C2F92-49E1-4055-AFBB-75F4A3FD42EC}"/>
              </a:ext>
            </a:extLst>
          </p:cNvPr>
          <p:cNvSpPr/>
          <p:nvPr/>
        </p:nvSpPr>
        <p:spPr>
          <a:xfrm>
            <a:off x="4086351" y="631301"/>
            <a:ext cx="4086352" cy="5798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C7BC21-7881-4E2E-A537-F9D340C9301D}"/>
              </a:ext>
            </a:extLst>
          </p:cNvPr>
          <p:cNvSpPr/>
          <p:nvPr/>
        </p:nvSpPr>
        <p:spPr>
          <a:xfrm>
            <a:off x="8162925" y="631301"/>
            <a:ext cx="4029075" cy="57980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608CE7-F0D4-47BE-98B1-327863221DFD}"/>
              </a:ext>
            </a:extLst>
          </p:cNvPr>
          <p:cNvSpPr/>
          <p:nvPr/>
        </p:nvSpPr>
        <p:spPr>
          <a:xfrm>
            <a:off x="4086351" y="631301"/>
            <a:ext cx="8105649" cy="63130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From flow diagram, Total transportation distance is 88.8 meter and </a:t>
            </a:r>
          </a:p>
          <a:p>
            <a:pPr algn="ctr"/>
            <a:r>
              <a:rPr lang="en-US" sz="15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Total transportation time is 2 minutes 36 seconds</a:t>
            </a:r>
            <a:endParaRPr lang="en-US" sz="15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1DB6E1-F59D-427E-ABCB-32D2312CA15E}"/>
              </a:ext>
            </a:extLst>
          </p:cNvPr>
          <p:cNvSpPr/>
          <p:nvPr/>
        </p:nvSpPr>
        <p:spPr>
          <a:xfrm>
            <a:off x="3427325" y="2594103"/>
            <a:ext cx="391109" cy="3911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solidFill>
                  <a:srgbClr val="003366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C1B1D7-C622-4086-BDC0-8FD5147238F4}"/>
              </a:ext>
            </a:extLst>
          </p:cNvPr>
          <p:cNvSpPr/>
          <p:nvPr/>
        </p:nvSpPr>
        <p:spPr>
          <a:xfrm>
            <a:off x="465483" y="1422529"/>
            <a:ext cx="391109" cy="3911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solidFill>
                  <a:srgbClr val="003366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94E48B-72B2-4D38-B128-8927174FC970}"/>
              </a:ext>
            </a:extLst>
          </p:cNvPr>
          <p:cNvSpPr/>
          <p:nvPr/>
        </p:nvSpPr>
        <p:spPr>
          <a:xfrm>
            <a:off x="2670686" y="1031420"/>
            <a:ext cx="391109" cy="3911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solidFill>
                  <a:srgbClr val="003366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ACC8AF-55A2-44C3-ACF2-4FE258FE6E56}"/>
              </a:ext>
            </a:extLst>
          </p:cNvPr>
          <p:cNvSpPr/>
          <p:nvPr/>
        </p:nvSpPr>
        <p:spPr>
          <a:xfrm>
            <a:off x="2507040" y="2316419"/>
            <a:ext cx="391109" cy="3911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solidFill>
                  <a:srgbClr val="003366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FE014D9-BAD3-4883-BA86-BCB0890028C5}"/>
              </a:ext>
            </a:extLst>
          </p:cNvPr>
          <p:cNvCxnSpPr>
            <a:cxnSpLocks/>
            <a:stCxn id="14" idx="7"/>
            <a:endCxn id="9" idx="0"/>
          </p:cNvCxnSpPr>
          <p:nvPr/>
        </p:nvCxnSpPr>
        <p:spPr>
          <a:xfrm rot="16200000" flipH="1">
            <a:off x="2898696" y="1194519"/>
            <a:ext cx="634452" cy="422808"/>
          </a:xfrm>
          <a:prstGeom prst="bentConnector3">
            <a:avLst>
              <a:gd name="adj1" fmla="val -22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AAB69C0-3664-4009-98C2-0E17E3510A47}"/>
              </a:ext>
            </a:extLst>
          </p:cNvPr>
          <p:cNvCxnSpPr>
            <a:cxnSpLocks/>
          </p:cNvCxnSpPr>
          <p:nvPr/>
        </p:nvCxnSpPr>
        <p:spPr>
          <a:xfrm>
            <a:off x="856592" y="1607924"/>
            <a:ext cx="2375179" cy="300620"/>
          </a:xfrm>
          <a:prstGeom prst="bentConnector3">
            <a:avLst>
              <a:gd name="adj1" fmla="val 78018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6FBEEF0-1B5C-4209-8C3C-3D093F68E846}"/>
              </a:ext>
            </a:extLst>
          </p:cNvPr>
          <p:cNvCxnSpPr>
            <a:stCxn id="15" idx="2"/>
            <a:endCxn id="11" idx="7"/>
          </p:cNvCxnSpPr>
          <p:nvPr/>
        </p:nvCxnSpPr>
        <p:spPr>
          <a:xfrm flipH="1">
            <a:off x="1909697" y="2511974"/>
            <a:ext cx="597343" cy="12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20D3753-9932-4E74-9100-C1BACDB7A784}"/>
              </a:ext>
            </a:extLst>
          </p:cNvPr>
          <p:cNvCxnSpPr>
            <a:cxnSpLocks/>
            <a:stCxn id="11" idx="4"/>
            <a:endCxn id="9" idx="3"/>
          </p:cNvCxnSpPr>
          <p:nvPr/>
        </p:nvCxnSpPr>
        <p:spPr>
          <a:xfrm rot="5400000" flipH="1" flipV="1">
            <a:off x="2135174" y="1693227"/>
            <a:ext cx="790120" cy="1517628"/>
          </a:xfrm>
          <a:prstGeom prst="bentConnector3">
            <a:avLst>
              <a:gd name="adj1" fmla="val -10608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1AD9C98-F1F6-4662-90AF-232504FF3D7B}"/>
              </a:ext>
            </a:extLst>
          </p:cNvPr>
          <p:cNvCxnSpPr>
            <a:stCxn id="8" idx="2"/>
            <a:endCxn id="11" idx="5"/>
          </p:cNvCxnSpPr>
          <p:nvPr/>
        </p:nvCxnSpPr>
        <p:spPr>
          <a:xfrm flipH="1">
            <a:off x="1909697" y="2789658"/>
            <a:ext cx="1517628" cy="16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8EB9A1B-7C3F-4D50-B7DD-5131FA710299}"/>
              </a:ext>
            </a:extLst>
          </p:cNvPr>
          <p:cNvCxnSpPr>
            <a:cxnSpLocks/>
          </p:cNvCxnSpPr>
          <p:nvPr/>
        </p:nvCxnSpPr>
        <p:spPr>
          <a:xfrm rot="10800000" flipH="1">
            <a:off x="1707118" y="2047878"/>
            <a:ext cx="548640" cy="502920"/>
          </a:xfrm>
          <a:prstGeom prst="bentConnector3">
            <a:avLst>
              <a:gd name="adj1" fmla="val -48918"/>
            </a:avLst>
          </a:prstGeom>
          <a:ln w="38100">
            <a:solidFill>
              <a:srgbClr val="E61A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4E797E1-DDDF-4DE5-B05A-1595E8F48207}"/>
              </a:ext>
            </a:extLst>
          </p:cNvPr>
          <p:cNvCxnSpPr>
            <a:cxnSpLocks/>
            <a:stCxn id="10" idx="5"/>
            <a:endCxn id="11" idx="2"/>
          </p:cNvCxnSpPr>
          <p:nvPr/>
        </p:nvCxnSpPr>
        <p:spPr>
          <a:xfrm rot="5400000" flipH="1" flipV="1">
            <a:off x="242405" y="2999997"/>
            <a:ext cx="1681909" cy="985009"/>
          </a:xfrm>
          <a:prstGeom prst="bentConnector4">
            <a:avLst>
              <a:gd name="adj1" fmla="val -13592"/>
              <a:gd name="adj2" fmla="val 86946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21A4F371-F882-4FD9-9D64-966D5D5564D8}"/>
              </a:ext>
            </a:extLst>
          </p:cNvPr>
          <p:cNvCxnSpPr/>
          <p:nvPr/>
        </p:nvCxnSpPr>
        <p:spPr>
          <a:xfrm rot="10800000" flipV="1">
            <a:off x="320915" y="1842212"/>
            <a:ext cx="1783080" cy="2286000"/>
          </a:xfrm>
          <a:prstGeom prst="bentConnector4">
            <a:avLst>
              <a:gd name="adj1" fmla="val 55899"/>
              <a:gd name="adj2" fmla="val 85418"/>
            </a:avLst>
          </a:prstGeom>
          <a:ln w="38100">
            <a:solidFill>
              <a:srgbClr val="E61A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414ECF-33E0-43E4-8AB2-790A0E285FAC}"/>
              </a:ext>
            </a:extLst>
          </p:cNvPr>
          <p:cNvSpPr/>
          <p:nvPr/>
        </p:nvSpPr>
        <p:spPr>
          <a:xfrm>
            <a:off x="3231771" y="1723149"/>
            <a:ext cx="391109" cy="3911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solidFill>
                  <a:srgbClr val="003366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CA91E4-72F7-4956-A049-AA35D9A3F674}"/>
              </a:ext>
            </a:extLst>
          </p:cNvPr>
          <p:cNvSpPr/>
          <p:nvPr/>
        </p:nvSpPr>
        <p:spPr>
          <a:xfrm>
            <a:off x="257024" y="3999624"/>
            <a:ext cx="391109" cy="3911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solidFill>
                  <a:srgbClr val="003366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1C1933A-E494-44F2-9720-80509F7D0954}"/>
              </a:ext>
            </a:extLst>
          </p:cNvPr>
          <p:cNvSpPr/>
          <p:nvPr/>
        </p:nvSpPr>
        <p:spPr>
          <a:xfrm>
            <a:off x="2043175" y="1773239"/>
            <a:ext cx="391109" cy="3911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solidFill>
                  <a:srgbClr val="003366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</a:p>
        </p:txBody>
      </p:sp>
      <p:sp>
        <p:nvSpPr>
          <p:cNvPr id="121" name="Arrow: Left-Right 120">
            <a:extLst>
              <a:ext uri="{FF2B5EF4-FFF2-40B4-BE49-F238E27FC236}">
                <a16:creationId xmlns:a16="http://schemas.microsoft.com/office/drawing/2014/main" id="{99B86732-266A-4AE3-8C4B-8E6076126F43}"/>
              </a:ext>
            </a:extLst>
          </p:cNvPr>
          <p:cNvSpPr/>
          <p:nvPr/>
        </p:nvSpPr>
        <p:spPr>
          <a:xfrm>
            <a:off x="1554385" y="1493586"/>
            <a:ext cx="355312" cy="216146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Arrow: Left 130">
            <a:extLst>
              <a:ext uri="{FF2B5EF4-FFF2-40B4-BE49-F238E27FC236}">
                <a16:creationId xmlns:a16="http://schemas.microsoft.com/office/drawing/2014/main" id="{9A03843A-CE0A-4049-B971-DAE748B8E026}"/>
              </a:ext>
            </a:extLst>
          </p:cNvPr>
          <p:cNvSpPr/>
          <p:nvPr/>
        </p:nvSpPr>
        <p:spPr>
          <a:xfrm rot="5400000" flipH="1" flipV="1">
            <a:off x="3151609" y="2283060"/>
            <a:ext cx="285750" cy="238125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Left 131">
            <a:extLst>
              <a:ext uri="{FF2B5EF4-FFF2-40B4-BE49-F238E27FC236}">
                <a16:creationId xmlns:a16="http://schemas.microsoft.com/office/drawing/2014/main" id="{14AD726B-E2CC-4DE5-BAEF-8B81A8CA17E0}"/>
              </a:ext>
            </a:extLst>
          </p:cNvPr>
          <p:cNvSpPr/>
          <p:nvPr/>
        </p:nvSpPr>
        <p:spPr>
          <a:xfrm rot="16200000" flipH="1">
            <a:off x="1300955" y="2152974"/>
            <a:ext cx="285750" cy="238125"/>
          </a:xfrm>
          <a:prstGeom prst="leftArrow">
            <a:avLst/>
          </a:prstGeom>
          <a:solidFill>
            <a:srgbClr val="E61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176038-23D5-4ADB-A7C9-D959DF23C380}"/>
              </a:ext>
            </a:extLst>
          </p:cNvPr>
          <p:cNvSpPr/>
          <p:nvPr/>
        </p:nvSpPr>
        <p:spPr>
          <a:xfrm>
            <a:off x="1575865" y="2455992"/>
            <a:ext cx="391109" cy="3911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>
                <a:solidFill>
                  <a:srgbClr val="003366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</a:p>
        </p:txBody>
      </p:sp>
      <p:graphicFrame>
        <p:nvGraphicFramePr>
          <p:cNvPr id="49" name="Table 179">
            <a:extLst>
              <a:ext uri="{FF2B5EF4-FFF2-40B4-BE49-F238E27FC236}">
                <a16:creationId xmlns:a16="http://schemas.microsoft.com/office/drawing/2014/main" id="{AE4E0DCA-280D-488C-B2CC-E84B75276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58374"/>
              </p:ext>
            </p:extLst>
          </p:nvPr>
        </p:nvGraphicFramePr>
        <p:xfrm>
          <a:off x="4325704" y="1338860"/>
          <a:ext cx="3619047" cy="501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249">
                  <a:extLst>
                    <a:ext uri="{9D8B030D-6E8A-4147-A177-3AD203B41FA5}">
                      <a16:colId xmlns:a16="http://schemas.microsoft.com/office/drawing/2014/main" val="3035294579"/>
                    </a:ext>
                  </a:extLst>
                </a:gridCol>
                <a:gridCol w="2779798">
                  <a:extLst>
                    <a:ext uri="{9D8B030D-6E8A-4147-A177-3AD203B41FA5}">
                      <a16:colId xmlns:a16="http://schemas.microsoft.com/office/drawing/2014/main" val="3106321892"/>
                    </a:ext>
                  </a:extLst>
                </a:gridCol>
              </a:tblGrid>
              <a:tr h="626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Area of unpacking plate glass box from W/H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067543"/>
                  </a:ext>
                </a:extLst>
              </a:tr>
              <a:tr h="626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Shelf store plate glass 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179913"/>
                  </a:ext>
                </a:extLst>
              </a:tr>
              <a:tr h="626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Leader table to print lot card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804227"/>
                  </a:ext>
                </a:extLst>
              </a:tr>
              <a:tr h="626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Mount 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427024"/>
                  </a:ext>
                </a:extLst>
              </a:tr>
              <a:tr h="626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Shelf store empty magazine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526074"/>
                  </a:ext>
                </a:extLst>
              </a:tr>
              <a:tr h="626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Ring frame 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559580"/>
                  </a:ext>
                </a:extLst>
              </a:tr>
              <a:tr h="626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Computer desk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346899"/>
                  </a:ext>
                </a:extLst>
              </a:tr>
              <a:tr h="626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Shelf store magazine after mount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035175"/>
                  </a:ext>
                </a:extLst>
              </a:tr>
            </a:tbl>
          </a:graphicData>
        </a:graphic>
      </p:graphicFrame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F1FD3A2-B174-49C6-AC3F-94F45D615750}"/>
              </a:ext>
            </a:extLst>
          </p:cNvPr>
          <p:cNvSpPr/>
          <p:nvPr/>
        </p:nvSpPr>
        <p:spPr>
          <a:xfrm>
            <a:off x="8338143" y="4833234"/>
            <a:ext cx="3677971" cy="1000434"/>
          </a:xfrm>
          <a:prstGeom prst="roundRect">
            <a:avLst/>
          </a:prstGeom>
          <a:solidFill>
            <a:srgbClr val="E61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C3CF8E53-06EB-4012-BDAD-EAFCB57E22BD}"/>
              </a:ext>
            </a:extLst>
          </p:cNvPr>
          <p:cNvSpPr/>
          <p:nvPr/>
        </p:nvSpPr>
        <p:spPr>
          <a:xfrm>
            <a:off x="8457321" y="3327969"/>
            <a:ext cx="3557030" cy="1000434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0FAE5C1-1239-4434-B285-5202F10A6757}"/>
              </a:ext>
            </a:extLst>
          </p:cNvPr>
          <p:cNvSpPr/>
          <p:nvPr/>
        </p:nvSpPr>
        <p:spPr>
          <a:xfrm>
            <a:off x="8418323" y="1827156"/>
            <a:ext cx="3557030" cy="100043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3018C7D-8C2E-4C45-A143-C047933E0882}"/>
              </a:ext>
            </a:extLst>
          </p:cNvPr>
          <p:cNvSpPr/>
          <p:nvPr/>
        </p:nvSpPr>
        <p:spPr>
          <a:xfrm>
            <a:off x="8551574" y="1959702"/>
            <a:ext cx="3326126" cy="747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PREPARE</a:t>
            </a:r>
          </a:p>
          <a:p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Distance = 54 m</a:t>
            </a:r>
          </a:p>
          <a:p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Transportation time = 1:35 (</a:t>
            </a:r>
            <a:r>
              <a:rPr lang="en-US" sz="14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mm:ss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AC10A3AC-52EB-458C-AB70-89D431AA7B6C}"/>
              </a:ext>
            </a:extLst>
          </p:cNvPr>
          <p:cNvSpPr/>
          <p:nvPr/>
        </p:nvSpPr>
        <p:spPr>
          <a:xfrm>
            <a:off x="8583798" y="3441433"/>
            <a:ext cx="3326126" cy="747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OPERATION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Distance = 0 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Transportation time = 0 sec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5C02D6E-C600-4336-B00B-4AF0595EC188}"/>
              </a:ext>
            </a:extLst>
          </p:cNvPr>
          <p:cNvSpPr/>
          <p:nvPr/>
        </p:nvSpPr>
        <p:spPr>
          <a:xfrm>
            <a:off x="8453596" y="4959561"/>
            <a:ext cx="3441578" cy="747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61A85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AFTER (End lot, Record)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Distance = 34.8 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Transportation time = 1:01 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mm:ss</a:t>
            </a:r>
            <a:r>
              <a:rPr lang="en-US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572E7BC-8726-495C-B330-C6574C21416C}"/>
              </a:ext>
            </a:extLst>
          </p:cNvPr>
          <p:cNvGrpSpPr/>
          <p:nvPr/>
        </p:nvGrpSpPr>
        <p:grpSpPr>
          <a:xfrm>
            <a:off x="4551178" y="1451666"/>
            <a:ext cx="403072" cy="4805497"/>
            <a:chOff x="4551178" y="1451666"/>
            <a:chExt cx="403072" cy="480549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1285166-8209-406D-A297-08F22EC89C02}"/>
                </a:ext>
              </a:extLst>
            </p:cNvPr>
            <p:cNvGrpSpPr/>
            <p:nvPr/>
          </p:nvGrpSpPr>
          <p:grpSpPr>
            <a:xfrm>
              <a:off x="4551179" y="1451666"/>
              <a:ext cx="403071" cy="4157343"/>
              <a:chOff x="4549935" y="1753213"/>
              <a:chExt cx="403071" cy="4157343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7EEBC3D3-1ECB-432D-9A75-86FD5C6856A9}"/>
                  </a:ext>
                </a:extLst>
              </p:cNvPr>
              <p:cNvGrpSpPr/>
              <p:nvPr/>
            </p:nvGrpSpPr>
            <p:grpSpPr>
              <a:xfrm>
                <a:off x="4549935" y="1753213"/>
                <a:ext cx="398519" cy="3554247"/>
                <a:chOff x="4557961" y="2637424"/>
                <a:chExt cx="398519" cy="3554247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D959879-B0DB-4A09-B162-9C4062BDEBAA}"/>
                    </a:ext>
                  </a:extLst>
                </p:cNvPr>
                <p:cNvSpPr/>
                <p:nvPr/>
              </p:nvSpPr>
              <p:spPr>
                <a:xfrm>
                  <a:off x="4565371" y="2637424"/>
                  <a:ext cx="391109" cy="391109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sz="1600" dirty="0">
                      <a:solidFill>
                        <a:srgbClr val="003366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1</a:t>
                  </a: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40DBF85D-5A28-4510-B563-289B65FD5390}"/>
                    </a:ext>
                  </a:extLst>
                </p:cNvPr>
                <p:cNvSpPr/>
                <p:nvPr/>
              </p:nvSpPr>
              <p:spPr>
                <a:xfrm>
                  <a:off x="4557961" y="3880525"/>
                  <a:ext cx="391109" cy="391109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sz="1600" dirty="0">
                      <a:solidFill>
                        <a:srgbClr val="003366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3</a:t>
                  </a: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79D5F6F0-0768-4246-A247-1772B3D74F50}"/>
                    </a:ext>
                  </a:extLst>
                </p:cNvPr>
                <p:cNvSpPr/>
                <p:nvPr/>
              </p:nvSpPr>
              <p:spPr>
                <a:xfrm>
                  <a:off x="4557961" y="5160557"/>
                  <a:ext cx="391109" cy="391109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sz="1600" dirty="0">
                      <a:solidFill>
                        <a:srgbClr val="003366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5</a:t>
                  </a: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07438442-404C-4DA0-B239-2B0F40151C11}"/>
                    </a:ext>
                  </a:extLst>
                </p:cNvPr>
                <p:cNvSpPr/>
                <p:nvPr/>
              </p:nvSpPr>
              <p:spPr>
                <a:xfrm>
                  <a:off x="4564944" y="5800562"/>
                  <a:ext cx="391109" cy="391109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sz="1600" dirty="0">
                      <a:solidFill>
                        <a:srgbClr val="003366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6</a:t>
                  </a: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ED0AAD85-053F-4F12-84D7-000EC3EED655}"/>
                    </a:ext>
                  </a:extLst>
                </p:cNvPr>
                <p:cNvSpPr/>
                <p:nvPr/>
              </p:nvSpPr>
              <p:spPr>
                <a:xfrm>
                  <a:off x="4557961" y="3272494"/>
                  <a:ext cx="391109" cy="391109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sz="1600" dirty="0">
                      <a:solidFill>
                        <a:srgbClr val="003366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2</a:t>
                  </a: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E8E4DA0-9430-479C-A4FE-614FD072C62F}"/>
                    </a:ext>
                  </a:extLst>
                </p:cNvPr>
                <p:cNvSpPr/>
                <p:nvPr/>
              </p:nvSpPr>
              <p:spPr>
                <a:xfrm>
                  <a:off x="4562929" y="4520541"/>
                  <a:ext cx="391109" cy="391109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sz="1600" dirty="0">
                      <a:solidFill>
                        <a:srgbClr val="003366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</a:rPr>
                    <a:t>4</a:t>
                  </a:r>
                </a:p>
              </p:txBody>
            </p:sp>
          </p:grp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B252474-E4E7-4F7B-B412-F992DB727752}"/>
                  </a:ext>
                </a:extLst>
              </p:cNvPr>
              <p:cNvSpPr/>
              <p:nvPr/>
            </p:nvSpPr>
            <p:spPr>
              <a:xfrm>
                <a:off x="4561897" y="5519447"/>
                <a:ext cx="391109" cy="391109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600" dirty="0">
                    <a:solidFill>
                      <a:srgbClr val="003366"/>
                    </a:solidFill>
                    <a:latin typeface="Meiryo" panose="020B0604030504040204" pitchFamily="34" charset="-128"/>
                    <a:ea typeface="Meiryo" panose="020B0604030504040204" pitchFamily="34" charset="-128"/>
                  </a:rPr>
                  <a:t>7</a:t>
                </a: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16DC089-44DD-4F4E-9251-C75422D3EBE2}"/>
                </a:ext>
              </a:extLst>
            </p:cNvPr>
            <p:cNvSpPr/>
            <p:nvPr/>
          </p:nvSpPr>
          <p:spPr>
            <a:xfrm>
              <a:off x="4551178" y="5866054"/>
              <a:ext cx="391109" cy="39110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rgbClr val="003366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8</a:t>
              </a:r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7AEE37C7-2E4C-436E-838D-902063DEA08E}"/>
              </a:ext>
            </a:extLst>
          </p:cNvPr>
          <p:cNvSpPr/>
          <p:nvPr/>
        </p:nvSpPr>
        <p:spPr>
          <a:xfrm>
            <a:off x="1079187" y="5049997"/>
            <a:ext cx="359449" cy="359449"/>
          </a:xfrm>
          <a:prstGeom prst="ellipse">
            <a:avLst/>
          </a:prstGeom>
          <a:solidFill>
            <a:srgbClr val="003366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1600" dirty="0">
              <a:solidFill>
                <a:srgbClr val="003366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0" name="Arrow: Left 69">
            <a:extLst>
              <a:ext uri="{FF2B5EF4-FFF2-40B4-BE49-F238E27FC236}">
                <a16:creationId xmlns:a16="http://schemas.microsoft.com/office/drawing/2014/main" id="{40B3A3B1-B5DF-4BBB-9C21-5B16731652E0}"/>
              </a:ext>
            </a:extLst>
          </p:cNvPr>
          <p:cNvSpPr/>
          <p:nvPr/>
        </p:nvSpPr>
        <p:spPr>
          <a:xfrm>
            <a:off x="1079172" y="5685374"/>
            <a:ext cx="428249" cy="382941"/>
          </a:xfrm>
          <a:prstGeom prst="leftArrow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447E09-273F-474C-9328-2C6FE56254EF}"/>
              </a:ext>
            </a:extLst>
          </p:cNvPr>
          <p:cNvSpPr/>
          <p:nvPr/>
        </p:nvSpPr>
        <p:spPr>
          <a:xfrm>
            <a:off x="1393740" y="5047079"/>
            <a:ext cx="1244899" cy="463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Operation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9CD7DAC-C08E-450A-9745-F0D4773216B3}"/>
              </a:ext>
            </a:extLst>
          </p:cNvPr>
          <p:cNvSpPr/>
          <p:nvPr/>
        </p:nvSpPr>
        <p:spPr>
          <a:xfrm>
            <a:off x="1491587" y="5660036"/>
            <a:ext cx="1683834" cy="463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Transportation</a:t>
            </a:r>
          </a:p>
        </p:txBody>
      </p:sp>
      <p:sp>
        <p:nvSpPr>
          <p:cNvPr id="68" name="Arrow: Left-Right 67">
            <a:extLst>
              <a:ext uri="{FF2B5EF4-FFF2-40B4-BE49-F238E27FC236}">
                <a16:creationId xmlns:a16="http://schemas.microsoft.com/office/drawing/2014/main" id="{F29AC194-6E50-46BF-898E-6E8FAE9E310C}"/>
              </a:ext>
            </a:extLst>
          </p:cNvPr>
          <p:cNvSpPr/>
          <p:nvPr/>
        </p:nvSpPr>
        <p:spPr>
          <a:xfrm rot="16200000">
            <a:off x="3245983" y="1255906"/>
            <a:ext cx="355312" cy="216146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Left-Right 72">
            <a:extLst>
              <a:ext uri="{FF2B5EF4-FFF2-40B4-BE49-F238E27FC236}">
                <a16:creationId xmlns:a16="http://schemas.microsoft.com/office/drawing/2014/main" id="{AC74EFD0-C9E1-45DF-BA56-55E2F97A62E2}"/>
              </a:ext>
            </a:extLst>
          </p:cNvPr>
          <p:cNvSpPr/>
          <p:nvPr/>
        </p:nvSpPr>
        <p:spPr>
          <a:xfrm>
            <a:off x="2172980" y="2678914"/>
            <a:ext cx="355312" cy="216146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Left-Right 73">
            <a:extLst>
              <a:ext uri="{FF2B5EF4-FFF2-40B4-BE49-F238E27FC236}">
                <a16:creationId xmlns:a16="http://schemas.microsoft.com/office/drawing/2014/main" id="{968B49B4-2D77-4764-A167-E30D0E069169}"/>
              </a:ext>
            </a:extLst>
          </p:cNvPr>
          <p:cNvSpPr/>
          <p:nvPr/>
        </p:nvSpPr>
        <p:spPr>
          <a:xfrm>
            <a:off x="2044766" y="2398759"/>
            <a:ext cx="355312" cy="216146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Left-Right 74">
            <a:extLst>
              <a:ext uri="{FF2B5EF4-FFF2-40B4-BE49-F238E27FC236}">
                <a16:creationId xmlns:a16="http://schemas.microsoft.com/office/drawing/2014/main" id="{02C9E5C7-6B5B-4C2A-879E-531E799C8D80}"/>
              </a:ext>
            </a:extLst>
          </p:cNvPr>
          <p:cNvSpPr/>
          <p:nvPr/>
        </p:nvSpPr>
        <p:spPr>
          <a:xfrm rot="16200000">
            <a:off x="1276605" y="3384428"/>
            <a:ext cx="355312" cy="216146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Left-Right 75">
            <a:extLst>
              <a:ext uri="{FF2B5EF4-FFF2-40B4-BE49-F238E27FC236}">
                <a16:creationId xmlns:a16="http://schemas.microsoft.com/office/drawing/2014/main" id="{DBD82F20-EB5D-4047-A41B-859D66B79F4D}"/>
              </a:ext>
            </a:extLst>
          </p:cNvPr>
          <p:cNvSpPr/>
          <p:nvPr/>
        </p:nvSpPr>
        <p:spPr>
          <a:xfrm rot="16200000">
            <a:off x="937192" y="2629056"/>
            <a:ext cx="355312" cy="216146"/>
          </a:xfrm>
          <a:prstGeom prst="leftRightArrow">
            <a:avLst/>
          </a:prstGeom>
          <a:solidFill>
            <a:srgbClr val="E61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360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37C8BC-F28B-4754-8FA5-29A4149B6B57}"/>
              </a:ext>
            </a:extLst>
          </p:cNvPr>
          <p:cNvSpPr/>
          <p:nvPr/>
        </p:nvSpPr>
        <p:spPr>
          <a:xfrm>
            <a:off x="-2" y="-1"/>
            <a:ext cx="12192002" cy="618068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REPORT OF SG Mount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16F20-81EA-4071-9FF3-5ADB292CD13F}"/>
              </a:ext>
            </a:extLst>
          </p:cNvPr>
          <p:cNvSpPr txBox="1"/>
          <p:nvPr/>
        </p:nvSpPr>
        <p:spPr>
          <a:xfrm>
            <a:off x="365760" y="680197"/>
            <a:ext cx="10176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From workload analysis has chosen </a:t>
            </a:r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Prepare activity 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to improvement</a:t>
            </a:r>
            <a:endParaRPr lang="en-US" sz="16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FF4B876-A434-4EC3-B7DC-BB2AD9F5E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924427"/>
              </p:ext>
            </p:extLst>
          </p:nvPr>
        </p:nvGraphicFramePr>
        <p:xfrm>
          <a:off x="0" y="1080882"/>
          <a:ext cx="12192000" cy="53487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419">
                  <a:extLst>
                    <a:ext uri="{9D8B030D-6E8A-4147-A177-3AD203B41FA5}">
                      <a16:colId xmlns:a16="http://schemas.microsoft.com/office/drawing/2014/main" val="2105105343"/>
                    </a:ext>
                  </a:extLst>
                </a:gridCol>
                <a:gridCol w="2456581">
                  <a:extLst>
                    <a:ext uri="{9D8B030D-6E8A-4147-A177-3AD203B41FA5}">
                      <a16:colId xmlns:a16="http://schemas.microsoft.com/office/drawing/2014/main" val="8101069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513041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68691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725354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5658761"/>
                    </a:ext>
                  </a:extLst>
                </a:gridCol>
              </a:tblGrid>
              <a:tr h="50424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Activity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Direct time analysis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Report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Production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Non-production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Idle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33306"/>
                  </a:ext>
                </a:extLst>
              </a:tr>
              <a:tr h="16148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Prepare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489721"/>
                  </a:ext>
                </a:extLst>
              </a:tr>
              <a:tr h="16148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Operation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334123"/>
                  </a:ext>
                </a:extLst>
              </a:tr>
              <a:tr h="16148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After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(End lot, Record)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2725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3D20162-D525-4C35-AD18-89F4F7EE8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96" y="1820165"/>
            <a:ext cx="2345613" cy="1163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AA22E-AA79-4FDF-9A13-D2FB29A15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34" y="2003309"/>
            <a:ext cx="1946545" cy="7973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343279-D6EC-402B-AEE3-98274597A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423" y="1873250"/>
            <a:ext cx="1946545" cy="102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C5590-9C10-47BC-BC6D-2BB72139E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677" y="1873250"/>
            <a:ext cx="1932461" cy="986049"/>
          </a:xfrm>
          <a:prstGeom prst="rect">
            <a:avLst/>
          </a:prstGeom>
        </p:spPr>
      </p:pic>
      <p:pic>
        <p:nvPicPr>
          <p:cNvPr id="10" name="Picture 9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63E2C027-BAD5-43A3-8AF5-F2D85742AF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" r="256"/>
          <a:stretch/>
        </p:blipFill>
        <p:spPr>
          <a:xfrm>
            <a:off x="1674796" y="3672896"/>
            <a:ext cx="2345613" cy="597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A895F3-D0DE-46AD-BED0-45779AE415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"/>
          <a:stretch/>
        </p:blipFill>
        <p:spPr>
          <a:xfrm>
            <a:off x="4120186" y="3587832"/>
            <a:ext cx="1920240" cy="788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1A80E6-37EA-48A6-B979-AB7CE416CF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1576" y="3503288"/>
            <a:ext cx="1920240" cy="1034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831A3A-72CC-4353-B965-1D5470D2EE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8168" y="5172552"/>
            <a:ext cx="1965960" cy="9855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829282-3956-40D4-B4DF-80C8B48C10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1594" y="5102030"/>
            <a:ext cx="1943249" cy="1047260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6D8EBCEE-6077-40D7-A7DB-037CF2D9B1A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"/>
          <a:stretch/>
        </p:blipFill>
        <p:spPr>
          <a:xfrm>
            <a:off x="1665170" y="5172552"/>
            <a:ext cx="2345613" cy="915527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7FE510DE-A0D6-4910-8917-42C30A555E8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"/>
          <a:stretch/>
        </p:blipFill>
        <p:spPr>
          <a:xfrm>
            <a:off x="4118980" y="5234308"/>
            <a:ext cx="1920240" cy="79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31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1370</TotalTime>
  <Words>3009</Words>
  <Application>Microsoft Office PowerPoint</Application>
  <PresentationFormat>Widescreen</PresentationFormat>
  <Paragraphs>1093</Paragraphs>
  <Slides>35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Meiryo</vt:lpstr>
      <vt:lpstr>Amasis MT Pro</vt:lpstr>
      <vt:lpstr>Arial</vt:lpstr>
      <vt:lpstr>Bauhaus 93</vt:lpstr>
      <vt:lpstr>Calibri</vt:lpstr>
      <vt:lpstr>Calibri Light</vt:lpstr>
      <vt:lpstr>Courier New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User, Traning (SDT)</dc:creator>
  <cp:lastModifiedBy>User, Traning (SDT)</cp:lastModifiedBy>
  <cp:revision>84</cp:revision>
  <dcterms:created xsi:type="dcterms:W3CDTF">2022-07-25T01:47:17Z</dcterms:created>
  <dcterms:modified xsi:type="dcterms:W3CDTF">2022-07-27T06:22:20Z</dcterms:modified>
</cp:coreProperties>
</file>